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390" r:id="rId1"/>
  </p:sldMasterIdLst>
  <p:notesMasterIdLst>
    <p:notesMasterId r:id="rId21"/>
  </p:notesMasterIdLst>
  <p:handoutMasterIdLst>
    <p:handoutMasterId r:id="rId22"/>
  </p:handoutMasterIdLst>
  <p:sldIdLst>
    <p:sldId id="259" r:id="rId2"/>
    <p:sldId id="292" r:id="rId3"/>
    <p:sldId id="293" r:id="rId4"/>
    <p:sldId id="294" r:id="rId5"/>
    <p:sldId id="265" r:id="rId6"/>
    <p:sldId id="324" r:id="rId7"/>
    <p:sldId id="285" r:id="rId8"/>
    <p:sldId id="419" r:id="rId9"/>
    <p:sldId id="420" r:id="rId10"/>
    <p:sldId id="268" r:id="rId11"/>
    <p:sldId id="349" r:id="rId12"/>
    <p:sldId id="271" r:id="rId13"/>
    <p:sldId id="272" r:id="rId14"/>
    <p:sldId id="274" r:id="rId15"/>
    <p:sldId id="276" r:id="rId16"/>
    <p:sldId id="275" r:id="rId17"/>
    <p:sldId id="311" r:id="rId18"/>
    <p:sldId id="277" r:id="rId19"/>
    <p:sldId id="278" r:id="rId20"/>
  </p:sldIdLst>
  <p:sldSz cx="9144000" cy="6858000" type="screen4x3"/>
  <p:notesSz cx="7010400" cy="92964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800" b="1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800" b="1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800" b="1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800" b="1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CD18D36B-62B8-4C86-B056-71452302DC3A}">
          <p14:sldIdLst>
            <p14:sldId id="259"/>
            <p14:sldId id="292"/>
            <p14:sldId id="293"/>
            <p14:sldId id="294"/>
            <p14:sldId id="265"/>
            <p14:sldId id="324"/>
            <p14:sldId id="285"/>
            <p14:sldId id="419"/>
            <p14:sldId id="420"/>
            <p14:sldId id="268"/>
            <p14:sldId id="349"/>
            <p14:sldId id="271"/>
            <p14:sldId id="272"/>
            <p14:sldId id="274"/>
            <p14:sldId id="276"/>
            <p14:sldId id="275"/>
            <p14:sldId id="311"/>
          </p14:sldIdLst>
        </p14:section>
        <p14:section name="Seção sem Título" id="{A2513A9F-8F56-4E51-83FC-65ED21ED0EA0}">
          <p14:sldIdLst/>
        </p14:section>
        <p14:section name="Seção sem Título" id="{009B5338-089E-45B4-97DB-6E307F13819E}">
          <p14:sldIdLst>
            <p14:sldId id="277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3333FF"/>
    <a:srgbClr val="009900"/>
    <a:srgbClr val="FFFF00"/>
    <a:srgbClr val="990000"/>
    <a:srgbClr val="00FF00"/>
    <a:srgbClr val="FF330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7059" autoAdjust="0"/>
    <p:restoredTop sz="98746" autoAdjust="0"/>
  </p:normalViewPr>
  <p:slideViewPr>
    <p:cSldViewPr>
      <p:cViewPr varScale="1">
        <p:scale>
          <a:sx n="92" d="100"/>
          <a:sy n="92" d="100"/>
        </p:scale>
        <p:origin x="81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01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94B56C-DDEE-41A4-8B09-646AC6765FBF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ADB24D7-A313-431B-95CE-BD4EA068B26B}">
      <dgm:prSet phldrT="[Texto]"/>
      <dgm:spPr/>
      <dgm:t>
        <a:bodyPr/>
        <a:lstStyle/>
        <a:p>
          <a:r>
            <a:rPr lang="pt-BR" dirty="0" smtClean="0"/>
            <a:t>DIGSUS</a:t>
          </a:r>
          <a:endParaRPr lang="pt-BR" dirty="0"/>
        </a:p>
      </dgm:t>
    </dgm:pt>
    <dgm:pt modelId="{7497F4FF-B1D1-479C-AC6B-70EBE6544EA1}" type="parTrans" cxnId="{6705DB42-1133-4792-90E4-2A480A6CE691}">
      <dgm:prSet/>
      <dgm:spPr/>
      <dgm:t>
        <a:bodyPr/>
        <a:lstStyle/>
        <a:p>
          <a:endParaRPr lang="pt-BR"/>
        </a:p>
      </dgm:t>
    </dgm:pt>
    <dgm:pt modelId="{0500913E-17AD-4135-9457-2F3CAB380F89}" type="sibTrans" cxnId="{6705DB42-1133-4792-90E4-2A480A6CE691}">
      <dgm:prSet/>
      <dgm:spPr/>
      <dgm:t>
        <a:bodyPr/>
        <a:lstStyle/>
        <a:p>
          <a:endParaRPr lang="pt-BR"/>
        </a:p>
      </dgm:t>
    </dgm:pt>
    <dgm:pt modelId="{FB8B9F2E-CD87-40E5-8B29-D0AE91CD5E1A}">
      <dgm:prSet phldrT="[Texto]" custT="1"/>
      <dgm:spPr/>
      <dgm:t>
        <a:bodyPr/>
        <a:lstStyle/>
        <a:p>
          <a:r>
            <a:rPr lang="en-US" sz="2000" dirty="0" smtClean="0"/>
            <a:t>SIOPS</a:t>
          </a:r>
          <a:endParaRPr lang="pt-BR" sz="2000" dirty="0"/>
        </a:p>
      </dgm:t>
    </dgm:pt>
    <dgm:pt modelId="{6B57AE05-EC50-4FBB-BCC0-AD9964DD1F17}" type="parTrans" cxnId="{669CBDFB-8E1F-42A5-9C80-A130A71FBFA0}">
      <dgm:prSet/>
      <dgm:spPr/>
      <dgm:t>
        <a:bodyPr/>
        <a:lstStyle/>
        <a:p>
          <a:endParaRPr lang="pt-BR"/>
        </a:p>
      </dgm:t>
    </dgm:pt>
    <dgm:pt modelId="{F19528B0-5508-4AF2-8391-F9DF518ADC0B}" type="sibTrans" cxnId="{669CBDFB-8E1F-42A5-9C80-A130A71FBFA0}">
      <dgm:prSet/>
      <dgm:spPr/>
      <dgm:t>
        <a:bodyPr/>
        <a:lstStyle/>
        <a:p>
          <a:endParaRPr lang="pt-BR"/>
        </a:p>
      </dgm:t>
    </dgm:pt>
    <dgm:pt modelId="{82BF03D7-4819-4142-93D8-ED75DC52CDD9}">
      <dgm:prSet phldrT="[Texto]" custT="1"/>
      <dgm:spPr/>
      <dgm:t>
        <a:bodyPr/>
        <a:lstStyle/>
        <a:p>
          <a:r>
            <a:rPr lang="en-US" sz="2000" dirty="0" smtClean="0"/>
            <a:t>PLANO MUNICIPAL DE SAÚDE</a:t>
          </a:r>
          <a:endParaRPr lang="pt-BR" sz="2000" dirty="0"/>
        </a:p>
      </dgm:t>
    </dgm:pt>
    <dgm:pt modelId="{E264536F-EA60-4F26-AA08-3DE888E77318}" type="parTrans" cxnId="{03F7CFF4-C56D-468C-9E7F-EF72816207D1}">
      <dgm:prSet/>
      <dgm:spPr/>
      <dgm:t>
        <a:bodyPr/>
        <a:lstStyle/>
        <a:p>
          <a:endParaRPr lang="pt-BR"/>
        </a:p>
      </dgm:t>
    </dgm:pt>
    <dgm:pt modelId="{1A950C78-DC4A-44B4-BF3C-D4A54D16DBA6}" type="sibTrans" cxnId="{03F7CFF4-C56D-468C-9E7F-EF72816207D1}">
      <dgm:prSet/>
      <dgm:spPr/>
      <dgm:t>
        <a:bodyPr/>
        <a:lstStyle/>
        <a:p>
          <a:endParaRPr lang="pt-BR"/>
        </a:p>
      </dgm:t>
    </dgm:pt>
    <dgm:pt modelId="{69D0E5E3-C025-4048-987C-AE66492E394E}">
      <dgm:prSet phldrT="[Texto]" custT="1"/>
      <dgm:spPr/>
      <dgm:t>
        <a:bodyPr/>
        <a:lstStyle/>
        <a:p>
          <a:r>
            <a:rPr lang="en-US" sz="2000" dirty="0" smtClean="0"/>
            <a:t>PROGRAMAÇÃO DE SAÚDE </a:t>
          </a:r>
          <a:endParaRPr lang="pt-BR" sz="2000" dirty="0"/>
        </a:p>
      </dgm:t>
    </dgm:pt>
    <dgm:pt modelId="{3D679B6E-6115-4634-8516-3A94C8AA4243}" type="parTrans" cxnId="{CB7F14F8-A272-44B0-8085-4DE1F044AAE0}">
      <dgm:prSet/>
      <dgm:spPr/>
      <dgm:t>
        <a:bodyPr/>
        <a:lstStyle/>
        <a:p>
          <a:endParaRPr lang="pt-BR"/>
        </a:p>
      </dgm:t>
    </dgm:pt>
    <dgm:pt modelId="{D96A3CA9-B5FE-4955-96ED-8CC3F85F2F7F}" type="sibTrans" cxnId="{CB7F14F8-A272-44B0-8085-4DE1F044AAE0}">
      <dgm:prSet/>
      <dgm:spPr/>
      <dgm:t>
        <a:bodyPr/>
        <a:lstStyle/>
        <a:p>
          <a:endParaRPr lang="pt-BR"/>
        </a:p>
      </dgm:t>
    </dgm:pt>
    <dgm:pt modelId="{84E012C0-45C1-4DBB-BF10-247884F10B62}">
      <dgm:prSet phldrT="[Texto]" custT="1"/>
      <dgm:spPr/>
      <dgm:t>
        <a:bodyPr/>
        <a:lstStyle/>
        <a:p>
          <a:r>
            <a:rPr lang="en-US" sz="2000" dirty="0" smtClean="0"/>
            <a:t>RAG</a:t>
          </a:r>
          <a:endParaRPr lang="pt-BR" sz="2000" dirty="0"/>
        </a:p>
      </dgm:t>
    </dgm:pt>
    <dgm:pt modelId="{DC0FC391-3F94-4BBA-BCEE-AD0EA0C7E05F}" type="parTrans" cxnId="{B84E7A84-E7C2-4C6B-A0A5-4C493B3F5A3B}">
      <dgm:prSet/>
      <dgm:spPr/>
      <dgm:t>
        <a:bodyPr/>
        <a:lstStyle/>
        <a:p>
          <a:endParaRPr lang="pt-BR"/>
        </a:p>
      </dgm:t>
    </dgm:pt>
    <dgm:pt modelId="{A0524174-8CDF-4B3F-91BD-B810CB135058}" type="sibTrans" cxnId="{B84E7A84-E7C2-4C6B-A0A5-4C493B3F5A3B}">
      <dgm:prSet/>
      <dgm:spPr/>
      <dgm:t>
        <a:bodyPr/>
        <a:lstStyle/>
        <a:p>
          <a:endParaRPr lang="pt-BR"/>
        </a:p>
      </dgm:t>
    </dgm:pt>
    <dgm:pt modelId="{AC44DF99-F8CC-4C85-8590-6F2C7278D7C3}" type="pres">
      <dgm:prSet presAssocID="{DC94B56C-DDEE-41A4-8B09-646AC6765FB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B6E7A10-0A25-4E39-BF45-750B429BD4C5}" type="pres">
      <dgm:prSet presAssocID="{DC94B56C-DDEE-41A4-8B09-646AC6765FBF}" presName="radial" presStyleCnt="0">
        <dgm:presLayoutVars>
          <dgm:animLvl val="ctr"/>
        </dgm:presLayoutVars>
      </dgm:prSet>
      <dgm:spPr/>
    </dgm:pt>
    <dgm:pt modelId="{E9F2231B-DE25-411F-9DF5-5BA683EA2FF8}" type="pres">
      <dgm:prSet presAssocID="{0ADB24D7-A313-431B-95CE-BD4EA068B26B}" presName="centerShape" presStyleLbl="vennNode1" presStyleIdx="0" presStyleCnt="5" custScaleX="197714"/>
      <dgm:spPr/>
      <dgm:t>
        <a:bodyPr/>
        <a:lstStyle/>
        <a:p>
          <a:endParaRPr lang="pt-BR"/>
        </a:p>
      </dgm:t>
    </dgm:pt>
    <dgm:pt modelId="{F2F58346-5566-4430-9F32-C9CE12796D25}" type="pres">
      <dgm:prSet presAssocID="{FB8B9F2E-CD87-40E5-8B29-D0AE91CD5E1A}" presName="node" presStyleLbl="vennNode1" presStyleIdx="1" presStyleCnt="5" custScaleX="199426" custScaleY="12493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494A65A-1447-4E4A-90B1-BD10106BC6C0}" type="pres">
      <dgm:prSet presAssocID="{82BF03D7-4819-4142-93D8-ED75DC52CDD9}" presName="node" presStyleLbl="vennNode1" presStyleIdx="2" presStyleCnt="5" custScaleX="193172" custRadScaleRad="168832" custRadScaleInc="87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8D1C6DA-8D47-4A3E-9316-4F4601F92010}" type="pres">
      <dgm:prSet presAssocID="{69D0E5E3-C025-4048-987C-AE66492E394E}" presName="node" presStyleLbl="vennNode1" presStyleIdx="3" presStyleCnt="5" custScaleX="299509" custScaleY="12356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2FFE65D-553F-4E85-800F-CDA9BD0DCEA0}" type="pres">
      <dgm:prSet presAssocID="{84E012C0-45C1-4DBB-BF10-247884F10B62}" presName="node" presStyleLbl="vennNode1" presStyleIdx="4" presStyleCnt="5" custScaleX="136224" custRadScaleRad="165622" custRadScaleInc="55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A4F5CA9-5B39-4C18-8E87-85BECB3A1973}" type="presOf" srcId="{DC94B56C-DDEE-41A4-8B09-646AC6765FBF}" destId="{AC44DF99-F8CC-4C85-8590-6F2C7278D7C3}" srcOrd="0" destOrd="0" presId="urn:microsoft.com/office/officeart/2005/8/layout/radial3"/>
    <dgm:cxn modelId="{7E5AA05D-D526-4CEC-B4AA-99C721BEBCF9}" type="presOf" srcId="{69D0E5E3-C025-4048-987C-AE66492E394E}" destId="{98D1C6DA-8D47-4A3E-9316-4F4601F92010}" srcOrd="0" destOrd="0" presId="urn:microsoft.com/office/officeart/2005/8/layout/radial3"/>
    <dgm:cxn modelId="{FA1D2E32-1816-45EB-AD95-DF5E8153A83A}" type="presOf" srcId="{FB8B9F2E-CD87-40E5-8B29-D0AE91CD5E1A}" destId="{F2F58346-5566-4430-9F32-C9CE12796D25}" srcOrd="0" destOrd="0" presId="urn:microsoft.com/office/officeart/2005/8/layout/radial3"/>
    <dgm:cxn modelId="{45CB10DD-504B-4218-B075-E39F89CDBBFA}" type="presOf" srcId="{82BF03D7-4819-4142-93D8-ED75DC52CDD9}" destId="{4494A65A-1447-4E4A-90B1-BD10106BC6C0}" srcOrd="0" destOrd="0" presId="urn:microsoft.com/office/officeart/2005/8/layout/radial3"/>
    <dgm:cxn modelId="{9B750464-7A51-4BE9-8830-1B52687F11B9}" type="presOf" srcId="{0ADB24D7-A313-431B-95CE-BD4EA068B26B}" destId="{E9F2231B-DE25-411F-9DF5-5BA683EA2FF8}" srcOrd="0" destOrd="0" presId="urn:microsoft.com/office/officeart/2005/8/layout/radial3"/>
    <dgm:cxn modelId="{CB7F14F8-A272-44B0-8085-4DE1F044AAE0}" srcId="{0ADB24D7-A313-431B-95CE-BD4EA068B26B}" destId="{69D0E5E3-C025-4048-987C-AE66492E394E}" srcOrd="2" destOrd="0" parTransId="{3D679B6E-6115-4634-8516-3A94C8AA4243}" sibTransId="{D96A3CA9-B5FE-4955-96ED-8CC3F85F2F7F}"/>
    <dgm:cxn modelId="{B84E7A84-E7C2-4C6B-A0A5-4C493B3F5A3B}" srcId="{0ADB24D7-A313-431B-95CE-BD4EA068B26B}" destId="{84E012C0-45C1-4DBB-BF10-247884F10B62}" srcOrd="3" destOrd="0" parTransId="{DC0FC391-3F94-4BBA-BCEE-AD0EA0C7E05F}" sibTransId="{A0524174-8CDF-4B3F-91BD-B810CB135058}"/>
    <dgm:cxn modelId="{03F7CFF4-C56D-468C-9E7F-EF72816207D1}" srcId="{0ADB24D7-A313-431B-95CE-BD4EA068B26B}" destId="{82BF03D7-4819-4142-93D8-ED75DC52CDD9}" srcOrd="1" destOrd="0" parTransId="{E264536F-EA60-4F26-AA08-3DE888E77318}" sibTransId="{1A950C78-DC4A-44B4-BF3C-D4A54D16DBA6}"/>
    <dgm:cxn modelId="{F7A1EEFA-2B87-437D-8007-5C583F9ECDC7}" type="presOf" srcId="{84E012C0-45C1-4DBB-BF10-247884F10B62}" destId="{A2FFE65D-553F-4E85-800F-CDA9BD0DCEA0}" srcOrd="0" destOrd="0" presId="urn:microsoft.com/office/officeart/2005/8/layout/radial3"/>
    <dgm:cxn modelId="{6705DB42-1133-4792-90E4-2A480A6CE691}" srcId="{DC94B56C-DDEE-41A4-8B09-646AC6765FBF}" destId="{0ADB24D7-A313-431B-95CE-BD4EA068B26B}" srcOrd="0" destOrd="0" parTransId="{7497F4FF-B1D1-479C-AC6B-70EBE6544EA1}" sibTransId="{0500913E-17AD-4135-9457-2F3CAB380F89}"/>
    <dgm:cxn modelId="{669CBDFB-8E1F-42A5-9C80-A130A71FBFA0}" srcId="{0ADB24D7-A313-431B-95CE-BD4EA068B26B}" destId="{FB8B9F2E-CD87-40E5-8B29-D0AE91CD5E1A}" srcOrd="0" destOrd="0" parTransId="{6B57AE05-EC50-4FBB-BCC0-AD9964DD1F17}" sibTransId="{F19528B0-5508-4AF2-8391-F9DF518ADC0B}"/>
    <dgm:cxn modelId="{FC54F8F6-18E2-416A-90F7-245018CB1021}" type="presParOf" srcId="{AC44DF99-F8CC-4C85-8590-6F2C7278D7C3}" destId="{BB6E7A10-0A25-4E39-BF45-750B429BD4C5}" srcOrd="0" destOrd="0" presId="urn:microsoft.com/office/officeart/2005/8/layout/radial3"/>
    <dgm:cxn modelId="{47117708-676B-4B4E-AC8A-F9DD91B6E1EA}" type="presParOf" srcId="{BB6E7A10-0A25-4E39-BF45-750B429BD4C5}" destId="{E9F2231B-DE25-411F-9DF5-5BA683EA2FF8}" srcOrd="0" destOrd="0" presId="urn:microsoft.com/office/officeart/2005/8/layout/radial3"/>
    <dgm:cxn modelId="{45EEF363-F739-4041-891F-59B7950B6F5C}" type="presParOf" srcId="{BB6E7A10-0A25-4E39-BF45-750B429BD4C5}" destId="{F2F58346-5566-4430-9F32-C9CE12796D25}" srcOrd="1" destOrd="0" presId="urn:microsoft.com/office/officeart/2005/8/layout/radial3"/>
    <dgm:cxn modelId="{084A3EB2-64A7-490B-8481-6CDCED39B0C3}" type="presParOf" srcId="{BB6E7A10-0A25-4E39-BF45-750B429BD4C5}" destId="{4494A65A-1447-4E4A-90B1-BD10106BC6C0}" srcOrd="2" destOrd="0" presId="urn:microsoft.com/office/officeart/2005/8/layout/radial3"/>
    <dgm:cxn modelId="{078086A3-A73A-4CD6-972A-13159C7A3409}" type="presParOf" srcId="{BB6E7A10-0A25-4E39-BF45-750B429BD4C5}" destId="{98D1C6DA-8D47-4A3E-9316-4F4601F92010}" srcOrd="3" destOrd="0" presId="urn:microsoft.com/office/officeart/2005/8/layout/radial3"/>
    <dgm:cxn modelId="{20A70530-C717-43AD-A880-060D26181235}" type="presParOf" srcId="{BB6E7A10-0A25-4E39-BF45-750B429BD4C5}" destId="{A2FFE65D-553F-4E85-800F-CDA9BD0DCEA0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CE7541-F754-428A-B0DE-898426FF9B4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7A494482-2B25-4529-9C41-CD5EACAAD7DE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NIS I – CENTRO DE SAÚDE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02 Mini Postos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USF – UNIDADE 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  SAÚDE DA FAMÍLIA</a:t>
          </a:r>
        </a:p>
      </dgm:t>
    </dgm:pt>
    <dgm:pt modelId="{98E3F408-A842-45B8-B48A-051704B8D46B}" type="parTrans" cxnId="{E06869F6-F825-4CE2-9908-E1854A558C72}">
      <dgm:prSet/>
      <dgm:spPr/>
      <dgm:t>
        <a:bodyPr/>
        <a:lstStyle/>
        <a:p>
          <a:endParaRPr lang="pt-BR"/>
        </a:p>
      </dgm:t>
    </dgm:pt>
    <dgm:pt modelId="{DD71D13C-067F-4628-8F23-F637F9A4526F}" type="sibTrans" cxnId="{E06869F6-F825-4CE2-9908-E1854A558C72}">
      <dgm:prSet/>
      <dgm:spPr/>
      <dgm:t>
        <a:bodyPr/>
        <a:lstStyle/>
        <a:p>
          <a:endParaRPr lang="pt-BR"/>
        </a:p>
      </dgm:t>
    </dgm:pt>
    <dgm:pt modelId="{4C08DDA6-889D-47D8-9D5C-ABBC0D92CB6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ARSS/CRE</a:t>
          </a:r>
        </a:p>
      </dgm:t>
    </dgm:pt>
    <dgm:pt modelId="{4E849A23-7287-4FB7-A6AC-3D455B051808}" type="parTrans" cxnId="{3F261D3E-CCFC-47B7-8892-DCADF53D0E79}">
      <dgm:prSet/>
      <dgm:spPr/>
      <dgm:t>
        <a:bodyPr/>
        <a:lstStyle/>
        <a:p>
          <a:endParaRPr lang="pt-BR"/>
        </a:p>
      </dgm:t>
    </dgm:pt>
    <dgm:pt modelId="{2AF284CA-6FF5-4113-8146-BF4315B148F8}" type="sibTrans" cxnId="{3F261D3E-CCFC-47B7-8892-DCADF53D0E79}">
      <dgm:prSet/>
      <dgm:spPr/>
      <dgm:t>
        <a:bodyPr/>
        <a:lstStyle/>
        <a:p>
          <a:endParaRPr lang="pt-BR"/>
        </a:p>
      </dgm:t>
    </dgm:pt>
    <dgm:pt modelId="{015D355B-68E2-44E7-AB1B-2CBEC04F562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Fundação Hospitalar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Da Fronteira</a:t>
          </a:r>
        </a:p>
      </dgm:t>
    </dgm:pt>
    <dgm:pt modelId="{30E90F61-0910-4F91-BC2F-8D0E9D314F81}" type="parTrans" cxnId="{362B15DE-91C9-4235-9875-E66685445C48}">
      <dgm:prSet/>
      <dgm:spPr/>
      <dgm:t>
        <a:bodyPr/>
        <a:lstStyle/>
        <a:p>
          <a:endParaRPr lang="pt-BR"/>
        </a:p>
      </dgm:t>
    </dgm:pt>
    <dgm:pt modelId="{D79D728B-35CC-4F70-A1FA-F9A501046CCE}" type="sibTrans" cxnId="{362B15DE-91C9-4235-9875-E66685445C48}">
      <dgm:prSet/>
      <dgm:spPr/>
      <dgm:t>
        <a:bodyPr/>
        <a:lstStyle/>
        <a:p>
          <a:endParaRPr lang="pt-BR"/>
        </a:p>
      </dgm:t>
    </dgm:pt>
    <dgm:pt modelId="{FE07E40E-1A90-46EF-A99D-761E5180C68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Serviços de Média e Alta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Complexidade(Hospitais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pt-B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de Referência da região)</a:t>
          </a:r>
        </a:p>
      </dgm:t>
    </dgm:pt>
    <dgm:pt modelId="{0B51DC2C-AFC6-4551-8A53-D813C3978AF5}" type="parTrans" cxnId="{5AAE784D-BCC4-4D3E-8BCC-ADB9D07542F0}">
      <dgm:prSet/>
      <dgm:spPr/>
      <dgm:t>
        <a:bodyPr/>
        <a:lstStyle/>
        <a:p>
          <a:endParaRPr lang="pt-BR"/>
        </a:p>
      </dgm:t>
    </dgm:pt>
    <dgm:pt modelId="{04FB39CB-84CA-4F79-A5D8-F974072EA1C9}" type="sibTrans" cxnId="{5AAE784D-BCC4-4D3E-8BCC-ADB9D07542F0}">
      <dgm:prSet/>
      <dgm:spPr/>
      <dgm:t>
        <a:bodyPr/>
        <a:lstStyle/>
        <a:p>
          <a:endParaRPr lang="pt-BR"/>
        </a:p>
      </dgm:t>
    </dgm:pt>
    <dgm:pt modelId="{1A2CA199-05AF-419B-981D-64AD46DE4EA0}" type="pres">
      <dgm:prSet presAssocID="{AECE7541-F754-428A-B0DE-898426FF9B4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7BB6DB6-B198-42C4-8D8F-2589C30F0D34}" type="pres">
      <dgm:prSet presAssocID="{7A494482-2B25-4529-9C41-CD5EACAAD7DE}" presName="hierRoot1" presStyleCnt="0">
        <dgm:presLayoutVars>
          <dgm:hierBranch/>
        </dgm:presLayoutVars>
      </dgm:prSet>
      <dgm:spPr/>
    </dgm:pt>
    <dgm:pt modelId="{325CFBAF-8490-4C34-902F-26664D78BE25}" type="pres">
      <dgm:prSet presAssocID="{7A494482-2B25-4529-9C41-CD5EACAAD7DE}" presName="rootComposite1" presStyleCnt="0"/>
      <dgm:spPr/>
    </dgm:pt>
    <dgm:pt modelId="{98C5F611-B561-4C4C-872C-7106CBFB1714}" type="pres">
      <dgm:prSet presAssocID="{7A494482-2B25-4529-9C41-CD5EACAAD7DE}" presName="rootText1" presStyleLbl="node0" presStyleIdx="0" presStyleCnt="1" custScaleX="127096" custScaleY="15518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1DE53405-D29D-4F37-BBC1-14D5E771BE9D}" type="pres">
      <dgm:prSet presAssocID="{7A494482-2B25-4529-9C41-CD5EACAAD7DE}" presName="rootConnector1" presStyleLbl="node1" presStyleIdx="0" presStyleCnt="0"/>
      <dgm:spPr/>
      <dgm:t>
        <a:bodyPr/>
        <a:lstStyle/>
        <a:p>
          <a:endParaRPr lang="pt-BR"/>
        </a:p>
      </dgm:t>
    </dgm:pt>
    <dgm:pt modelId="{54948EFF-3029-4E28-AB6D-D45EC5E749E0}" type="pres">
      <dgm:prSet presAssocID="{7A494482-2B25-4529-9C41-CD5EACAAD7DE}" presName="hierChild2" presStyleCnt="0"/>
      <dgm:spPr/>
    </dgm:pt>
    <dgm:pt modelId="{524A68D9-CADD-4786-87C0-0C841457ED7E}" type="pres">
      <dgm:prSet presAssocID="{4E849A23-7287-4FB7-A6AC-3D455B051808}" presName="Name35" presStyleLbl="parChTrans1D2" presStyleIdx="0" presStyleCnt="3"/>
      <dgm:spPr/>
      <dgm:t>
        <a:bodyPr/>
        <a:lstStyle/>
        <a:p>
          <a:endParaRPr lang="pt-BR"/>
        </a:p>
      </dgm:t>
    </dgm:pt>
    <dgm:pt modelId="{35266EC3-4159-4BB3-AF96-46EBB3739B46}" type="pres">
      <dgm:prSet presAssocID="{4C08DDA6-889D-47D8-9D5C-ABBC0D92CB6E}" presName="hierRoot2" presStyleCnt="0">
        <dgm:presLayoutVars>
          <dgm:hierBranch/>
        </dgm:presLayoutVars>
      </dgm:prSet>
      <dgm:spPr/>
    </dgm:pt>
    <dgm:pt modelId="{E72C2453-F3ED-4B74-8656-9F58EBCE94E8}" type="pres">
      <dgm:prSet presAssocID="{4C08DDA6-889D-47D8-9D5C-ABBC0D92CB6E}" presName="rootComposite" presStyleCnt="0"/>
      <dgm:spPr/>
    </dgm:pt>
    <dgm:pt modelId="{4D65A8B3-5580-4ABC-A330-7C0DC9541C5B}" type="pres">
      <dgm:prSet presAssocID="{4C08DDA6-889D-47D8-9D5C-ABBC0D92CB6E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E3FB9BA1-9EAA-4814-95A8-D99A5972007C}" type="pres">
      <dgm:prSet presAssocID="{4C08DDA6-889D-47D8-9D5C-ABBC0D92CB6E}" presName="rootConnector" presStyleLbl="node2" presStyleIdx="0" presStyleCnt="3"/>
      <dgm:spPr/>
      <dgm:t>
        <a:bodyPr/>
        <a:lstStyle/>
        <a:p>
          <a:endParaRPr lang="pt-BR"/>
        </a:p>
      </dgm:t>
    </dgm:pt>
    <dgm:pt modelId="{38466B6D-659B-4452-92CA-F7087A24F6E8}" type="pres">
      <dgm:prSet presAssocID="{4C08DDA6-889D-47D8-9D5C-ABBC0D92CB6E}" presName="hierChild4" presStyleCnt="0"/>
      <dgm:spPr/>
    </dgm:pt>
    <dgm:pt modelId="{C3415297-B927-4A3B-89AC-8F71A462BDA7}" type="pres">
      <dgm:prSet presAssocID="{4C08DDA6-889D-47D8-9D5C-ABBC0D92CB6E}" presName="hierChild5" presStyleCnt="0"/>
      <dgm:spPr/>
    </dgm:pt>
    <dgm:pt modelId="{D71D5E88-AA0F-4FCF-8A87-17347553CE7D}" type="pres">
      <dgm:prSet presAssocID="{30E90F61-0910-4F91-BC2F-8D0E9D314F81}" presName="Name35" presStyleLbl="parChTrans1D2" presStyleIdx="1" presStyleCnt="3"/>
      <dgm:spPr/>
      <dgm:t>
        <a:bodyPr/>
        <a:lstStyle/>
        <a:p>
          <a:endParaRPr lang="pt-BR"/>
        </a:p>
      </dgm:t>
    </dgm:pt>
    <dgm:pt modelId="{E1DA1984-58C5-4D97-A8B6-45BED657F2D7}" type="pres">
      <dgm:prSet presAssocID="{015D355B-68E2-44E7-AB1B-2CBEC04F5625}" presName="hierRoot2" presStyleCnt="0">
        <dgm:presLayoutVars>
          <dgm:hierBranch/>
        </dgm:presLayoutVars>
      </dgm:prSet>
      <dgm:spPr/>
    </dgm:pt>
    <dgm:pt modelId="{2F44928E-F0C3-40B7-BE96-BA0C35D3BFE3}" type="pres">
      <dgm:prSet presAssocID="{015D355B-68E2-44E7-AB1B-2CBEC04F5625}" presName="rootComposite" presStyleCnt="0"/>
      <dgm:spPr/>
    </dgm:pt>
    <dgm:pt modelId="{28DD13FD-0763-45F6-B13F-345FE0A6AFD6}" type="pres">
      <dgm:prSet presAssocID="{015D355B-68E2-44E7-AB1B-2CBEC04F5625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B9D01E7-D31F-4F45-86EE-2A506C3D17EF}" type="pres">
      <dgm:prSet presAssocID="{015D355B-68E2-44E7-AB1B-2CBEC04F5625}" presName="rootConnector" presStyleLbl="node2" presStyleIdx="1" presStyleCnt="3"/>
      <dgm:spPr/>
      <dgm:t>
        <a:bodyPr/>
        <a:lstStyle/>
        <a:p>
          <a:endParaRPr lang="pt-BR"/>
        </a:p>
      </dgm:t>
    </dgm:pt>
    <dgm:pt modelId="{CA230242-E4F0-41B2-ACD3-2A5536623FED}" type="pres">
      <dgm:prSet presAssocID="{015D355B-68E2-44E7-AB1B-2CBEC04F5625}" presName="hierChild4" presStyleCnt="0"/>
      <dgm:spPr/>
    </dgm:pt>
    <dgm:pt modelId="{00C19078-B85C-4E63-AC8F-3ED424D93248}" type="pres">
      <dgm:prSet presAssocID="{015D355B-68E2-44E7-AB1B-2CBEC04F5625}" presName="hierChild5" presStyleCnt="0"/>
      <dgm:spPr/>
    </dgm:pt>
    <dgm:pt modelId="{1F329C69-41FB-46A8-B4BC-101FA02BD903}" type="pres">
      <dgm:prSet presAssocID="{0B51DC2C-AFC6-4551-8A53-D813C3978AF5}" presName="Name35" presStyleLbl="parChTrans1D2" presStyleIdx="2" presStyleCnt="3"/>
      <dgm:spPr/>
      <dgm:t>
        <a:bodyPr/>
        <a:lstStyle/>
        <a:p>
          <a:endParaRPr lang="pt-BR"/>
        </a:p>
      </dgm:t>
    </dgm:pt>
    <dgm:pt modelId="{ACFFBF49-71FB-4CB5-B7D5-3E41A8B5A0C5}" type="pres">
      <dgm:prSet presAssocID="{FE07E40E-1A90-46EF-A99D-761E5180C688}" presName="hierRoot2" presStyleCnt="0">
        <dgm:presLayoutVars>
          <dgm:hierBranch/>
        </dgm:presLayoutVars>
      </dgm:prSet>
      <dgm:spPr/>
    </dgm:pt>
    <dgm:pt modelId="{03820EA4-D1D6-4A77-9C8E-E8EE0F6DCBEC}" type="pres">
      <dgm:prSet presAssocID="{FE07E40E-1A90-46EF-A99D-761E5180C688}" presName="rootComposite" presStyleCnt="0"/>
      <dgm:spPr/>
    </dgm:pt>
    <dgm:pt modelId="{41D02A8A-463B-41C0-8921-15114061A9AD}" type="pres">
      <dgm:prSet presAssocID="{FE07E40E-1A90-46EF-A99D-761E5180C688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51243CA-909C-44E3-B37C-37E9246EE113}" type="pres">
      <dgm:prSet presAssocID="{FE07E40E-1A90-46EF-A99D-761E5180C688}" presName="rootConnector" presStyleLbl="node2" presStyleIdx="2" presStyleCnt="3"/>
      <dgm:spPr/>
      <dgm:t>
        <a:bodyPr/>
        <a:lstStyle/>
        <a:p>
          <a:endParaRPr lang="pt-BR"/>
        </a:p>
      </dgm:t>
    </dgm:pt>
    <dgm:pt modelId="{71589917-153E-4E00-8271-CB3E5C73BB14}" type="pres">
      <dgm:prSet presAssocID="{FE07E40E-1A90-46EF-A99D-761E5180C688}" presName="hierChild4" presStyleCnt="0"/>
      <dgm:spPr/>
    </dgm:pt>
    <dgm:pt modelId="{E2E2942F-2699-450B-AC68-5045D4304639}" type="pres">
      <dgm:prSet presAssocID="{FE07E40E-1A90-46EF-A99D-761E5180C688}" presName="hierChild5" presStyleCnt="0"/>
      <dgm:spPr/>
    </dgm:pt>
    <dgm:pt modelId="{8B75C737-DEA0-4CB8-B634-DCD81E182463}" type="pres">
      <dgm:prSet presAssocID="{7A494482-2B25-4529-9C41-CD5EACAAD7DE}" presName="hierChild3" presStyleCnt="0"/>
      <dgm:spPr/>
    </dgm:pt>
  </dgm:ptLst>
  <dgm:cxnLst>
    <dgm:cxn modelId="{5AAE784D-BCC4-4D3E-8BCC-ADB9D07542F0}" srcId="{7A494482-2B25-4529-9C41-CD5EACAAD7DE}" destId="{FE07E40E-1A90-46EF-A99D-761E5180C688}" srcOrd="2" destOrd="0" parTransId="{0B51DC2C-AFC6-4551-8A53-D813C3978AF5}" sibTransId="{04FB39CB-84CA-4F79-A5D8-F974072EA1C9}"/>
    <dgm:cxn modelId="{295E7D88-61F1-412F-BD2E-CCC603673C7A}" type="presOf" srcId="{015D355B-68E2-44E7-AB1B-2CBEC04F5625}" destId="{28DD13FD-0763-45F6-B13F-345FE0A6AFD6}" srcOrd="0" destOrd="0" presId="urn:microsoft.com/office/officeart/2005/8/layout/orgChart1"/>
    <dgm:cxn modelId="{A8A07A2A-B7B3-423E-B4D3-7F33149DA410}" type="presOf" srcId="{7A494482-2B25-4529-9C41-CD5EACAAD7DE}" destId="{1DE53405-D29D-4F37-BBC1-14D5E771BE9D}" srcOrd="1" destOrd="0" presId="urn:microsoft.com/office/officeart/2005/8/layout/orgChart1"/>
    <dgm:cxn modelId="{3F261D3E-CCFC-47B7-8892-DCADF53D0E79}" srcId="{7A494482-2B25-4529-9C41-CD5EACAAD7DE}" destId="{4C08DDA6-889D-47D8-9D5C-ABBC0D92CB6E}" srcOrd="0" destOrd="0" parTransId="{4E849A23-7287-4FB7-A6AC-3D455B051808}" sibTransId="{2AF284CA-6FF5-4113-8146-BF4315B148F8}"/>
    <dgm:cxn modelId="{F58CC2B6-FB30-443F-A11F-E2DCDA6878AF}" type="presOf" srcId="{0B51DC2C-AFC6-4551-8A53-D813C3978AF5}" destId="{1F329C69-41FB-46A8-B4BC-101FA02BD903}" srcOrd="0" destOrd="0" presId="urn:microsoft.com/office/officeart/2005/8/layout/orgChart1"/>
    <dgm:cxn modelId="{1F982571-58EF-4C02-845B-6C2C48BDBEB7}" type="presOf" srcId="{4E849A23-7287-4FB7-A6AC-3D455B051808}" destId="{524A68D9-CADD-4786-87C0-0C841457ED7E}" srcOrd="0" destOrd="0" presId="urn:microsoft.com/office/officeart/2005/8/layout/orgChart1"/>
    <dgm:cxn modelId="{3BE4D5DC-1C02-4973-B1DC-8B74365E6248}" type="presOf" srcId="{4C08DDA6-889D-47D8-9D5C-ABBC0D92CB6E}" destId="{4D65A8B3-5580-4ABC-A330-7C0DC9541C5B}" srcOrd="0" destOrd="0" presId="urn:microsoft.com/office/officeart/2005/8/layout/orgChart1"/>
    <dgm:cxn modelId="{5B52013F-7395-4959-BB3A-1FE3D54DA910}" type="presOf" srcId="{015D355B-68E2-44E7-AB1B-2CBEC04F5625}" destId="{FB9D01E7-D31F-4F45-86EE-2A506C3D17EF}" srcOrd="1" destOrd="0" presId="urn:microsoft.com/office/officeart/2005/8/layout/orgChart1"/>
    <dgm:cxn modelId="{D6C0408D-BB0C-443A-BD32-C475145452FD}" type="presOf" srcId="{AECE7541-F754-428A-B0DE-898426FF9B44}" destId="{1A2CA199-05AF-419B-981D-64AD46DE4EA0}" srcOrd="0" destOrd="0" presId="urn:microsoft.com/office/officeart/2005/8/layout/orgChart1"/>
    <dgm:cxn modelId="{8AF8B7DF-F052-4B76-994A-614A5A8A8AD1}" type="presOf" srcId="{4C08DDA6-889D-47D8-9D5C-ABBC0D92CB6E}" destId="{E3FB9BA1-9EAA-4814-95A8-D99A5972007C}" srcOrd="1" destOrd="0" presId="urn:microsoft.com/office/officeart/2005/8/layout/orgChart1"/>
    <dgm:cxn modelId="{CE1C4677-E47C-459C-A4D3-D29A39D86423}" type="presOf" srcId="{30E90F61-0910-4F91-BC2F-8D0E9D314F81}" destId="{D71D5E88-AA0F-4FCF-8A87-17347553CE7D}" srcOrd="0" destOrd="0" presId="urn:microsoft.com/office/officeart/2005/8/layout/orgChart1"/>
    <dgm:cxn modelId="{362B15DE-91C9-4235-9875-E66685445C48}" srcId="{7A494482-2B25-4529-9C41-CD5EACAAD7DE}" destId="{015D355B-68E2-44E7-AB1B-2CBEC04F5625}" srcOrd="1" destOrd="0" parTransId="{30E90F61-0910-4F91-BC2F-8D0E9D314F81}" sibTransId="{D79D728B-35CC-4F70-A1FA-F9A501046CCE}"/>
    <dgm:cxn modelId="{2E6B0C5B-A481-47FF-B792-51FB83020E2E}" type="presOf" srcId="{7A494482-2B25-4529-9C41-CD5EACAAD7DE}" destId="{98C5F611-B561-4C4C-872C-7106CBFB1714}" srcOrd="0" destOrd="0" presId="urn:microsoft.com/office/officeart/2005/8/layout/orgChart1"/>
    <dgm:cxn modelId="{C0F92420-8B5E-4859-9E15-442008E06926}" type="presOf" srcId="{FE07E40E-1A90-46EF-A99D-761E5180C688}" destId="{451243CA-909C-44E3-B37C-37E9246EE113}" srcOrd="1" destOrd="0" presId="urn:microsoft.com/office/officeart/2005/8/layout/orgChart1"/>
    <dgm:cxn modelId="{AE082740-0625-4D9A-A489-9B0CCEFCF0A1}" type="presOf" srcId="{FE07E40E-1A90-46EF-A99D-761E5180C688}" destId="{41D02A8A-463B-41C0-8921-15114061A9AD}" srcOrd="0" destOrd="0" presId="urn:microsoft.com/office/officeart/2005/8/layout/orgChart1"/>
    <dgm:cxn modelId="{E06869F6-F825-4CE2-9908-E1854A558C72}" srcId="{AECE7541-F754-428A-B0DE-898426FF9B44}" destId="{7A494482-2B25-4529-9C41-CD5EACAAD7DE}" srcOrd="0" destOrd="0" parTransId="{98E3F408-A842-45B8-B48A-051704B8D46B}" sibTransId="{DD71D13C-067F-4628-8F23-F637F9A4526F}"/>
    <dgm:cxn modelId="{B949427E-AE0A-463F-A603-80460F32F242}" type="presParOf" srcId="{1A2CA199-05AF-419B-981D-64AD46DE4EA0}" destId="{17BB6DB6-B198-42C4-8D8F-2589C30F0D34}" srcOrd="0" destOrd="0" presId="urn:microsoft.com/office/officeart/2005/8/layout/orgChart1"/>
    <dgm:cxn modelId="{0015FC87-70A1-40EF-8FF5-84DA7C02DD62}" type="presParOf" srcId="{17BB6DB6-B198-42C4-8D8F-2589C30F0D34}" destId="{325CFBAF-8490-4C34-902F-26664D78BE25}" srcOrd="0" destOrd="0" presId="urn:microsoft.com/office/officeart/2005/8/layout/orgChart1"/>
    <dgm:cxn modelId="{DB19349A-97FB-479B-B787-26149B0070C8}" type="presParOf" srcId="{325CFBAF-8490-4C34-902F-26664D78BE25}" destId="{98C5F611-B561-4C4C-872C-7106CBFB1714}" srcOrd="0" destOrd="0" presId="urn:microsoft.com/office/officeart/2005/8/layout/orgChart1"/>
    <dgm:cxn modelId="{0B4BD468-9BAF-4F26-9DB0-8D4548A72065}" type="presParOf" srcId="{325CFBAF-8490-4C34-902F-26664D78BE25}" destId="{1DE53405-D29D-4F37-BBC1-14D5E771BE9D}" srcOrd="1" destOrd="0" presId="urn:microsoft.com/office/officeart/2005/8/layout/orgChart1"/>
    <dgm:cxn modelId="{532E312A-E752-43ED-B95D-73FD5B1526AD}" type="presParOf" srcId="{17BB6DB6-B198-42C4-8D8F-2589C30F0D34}" destId="{54948EFF-3029-4E28-AB6D-D45EC5E749E0}" srcOrd="1" destOrd="0" presId="urn:microsoft.com/office/officeart/2005/8/layout/orgChart1"/>
    <dgm:cxn modelId="{07CCC76D-50C5-4854-8E56-3DF85825E8D2}" type="presParOf" srcId="{54948EFF-3029-4E28-AB6D-D45EC5E749E0}" destId="{524A68D9-CADD-4786-87C0-0C841457ED7E}" srcOrd="0" destOrd="0" presId="urn:microsoft.com/office/officeart/2005/8/layout/orgChart1"/>
    <dgm:cxn modelId="{25E6BA7E-0F15-4A82-89F8-ADC2F531EE83}" type="presParOf" srcId="{54948EFF-3029-4E28-AB6D-D45EC5E749E0}" destId="{35266EC3-4159-4BB3-AF96-46EBB3739B46}" srcOrd="1" destOrd="0" presId="urn:microsoft.com/office/officeart/2005/8/layout/orgChart1"/>
    <dgm:cxn modelId="{5EE4FF65-3F00-4C29-9939-E3F281834301}" type="presParOf" srcId="{35266EC3-4159-4BB3-AF96-46EBB3739B46}" destId="{E72C2453-F3ED-4B74-8656-9F58EBCE94E8}" srcOrd="0" destOrd="0" presId="urn:microsoft.com/office/officeart/2005/8/layout/orgChart1"/>
    <dgm:cxn modelId="{94D27686-9AD2-4F2D-9324-E09C6746ED2A}" type="presParOf" srcId="{E72C2453-F3ED-4B74-8656-9F58EBCE94E8}" destId="{4D65A8B3-5580-4ABC-A330-7C0DC9541C5B}" srcOrd="0" destOrd="0" presId="urn:microsoft.com/office/officeart/2005/8/layout/orgChart1"/>
    <dgm:cxn modelId="{9DB93B67-BF9B-4457-B583-8B06D7A1A4D6}" type="presParOf" srcId="{E72C2453-F3ED-4B74-8656-9F58EBCE94E8}" destId="{E3FB9BA1-9EAA-4814-95A8-D99A5972007C}" srcOrd="1" destOrd="0" presId="urn:microsoft.com/office/officeart/2005/8/layout/orgChart1"/>
    <dgm:cxn modelId="{B88DC902-0DAB-4CFC-8B71-1C02478F1F9E}" type="presParOf" srcId="{35266EC3-4159-4BB3-AF96-46EBB3739B46}" destId="{38466B6D-659B-4452-92CA-F7087A24F6E8}" srcOrd="1" destOrd="0" presId="urn:microsoft.com/office/officeart/2005/8/layout/orgChart1"/>
    <dgm:cxn modelId="{23728D03-EC9C-453E-9E68-C97B9CEF1F1F}" type="presParOf" srcId="{35266EC3-4159-4BB3-AF96-46EBB3739B46}" destId="{C3415297-B927-4A3B-89AC-8F71A462BDA7}" srcOrd="2" destOrd="0" presId="urn:microsoft.com/office/officeart/2005/8/layout/orgChart1"/>
    <dgm:cxn modelId="{B5328682-8254-4E31-98CA-6535BB8A02CA}" type="presParOf" srcId="{54948EFF-3029-4E28-AB6D-D45EC5E749E0}" destId="{D71D5E88-AA0F-4FCF-8A87-17347553CE7D}" srcOrd="2" destOrd="0" presId="urn:microsoft.com/office/officeart/2005/8/layout/orgChart1"/>
    <dgm:cxn modelId="{1FA9E082-FDD6-467D-B995-55DCEA132CCA}" type="presParOf" srcId="{54948EFF-3029-4E28-AB6D-D45EC5E749E0}" destId="{E1DA1984-58C5-4D97-A8B6-45BED657F2D7}" srcOrd="3" destOrd="0" presId="urn:microsoft.com/office/officeart/2005/8/layout/orgChart1"/>
    <dgm:cxn modelId="{C384FABE-7015-4720-B5AC-AC3847ED220F}" type="presParOf" srcId="{E1DA1984-58C5-4D97-A8B6-45BED657F2D7}" destId="{2F44928E-F0C3-40B7-BE96-BA0C35D3BFE3}" srcOrd="0" destOrd="0" presId="urn:microsoft.com/office/officeart/2005/8/layout/orgChart1"/>
    <dgm:cxn modelId="{9DF2FD71-5EE0-4588-A742-7CEE5374118D}" type="presParOf" srcId="{2F44928E-F0C3-40B7-BE96-BA0C35D3BFE3}" destId="{28DD13FD-0763-45F6-B13F-345FE0A6AFD6}" srcOrd="0" destOrd="0" presId="urn:microsoft.com/office/officeart/2005/8/layout/orgChart1"/>
    <dgm:cxn modelId="{1A620153-04AD-491F-9037-C9149B712881}" type="presParOf" srcId="{2F44928E-F0C3-40B7-BE96-BA0C35D3BFE3}" destId="{FB9D01E7-D31F-4F45-86EE-2A506C3D17EF}" srcOrd="1" destOrd="0" presId="urn:microsoft.com/office/officeart/2005/8/layout/orgChart1"/>
    <dgm:cxn modelId="{7954E49E-7F77-48C1-85F3-0C943430B3C6}" type="presParOf" srcId="{E1DA1984-58C5-4D97-A8B6-45BED657F2D7}" destId="{CA230242-E4F0-41B2-ACD3-2A5536623FED}" srcOrd="1" destOrd="0" presId="urn:microsoft.com/office/officeart/2005/8/layout/orgChart1"/>
    <dgm:cxn modelId="{A8B2A496-A360-45AB-8FD1-8B38350A78FF}" type="presParOf" srcId="{E1DA1984-58C5-4D97-A8B6-45BED657F2D7}" destId="{00C19078-B85C-4E63-AC8F-3ED424D93248}" srcOrd="2" destOrd="0" presId="urn:microsoft.com/office/officeart/2005/8/layout/orgChart1"/>
    <dgm:cxn modelId="{D033EFB4-BF3F-4E08-8A17-9F9CE005FEF4}" type="presParOf" srcId="{54948EFF-3029-4E28-AB6D-D45EC5E749E0}" destId="{1F329C69-41FB-46A8-B4BC-101FA02BD903}" srcOrd="4" destOrd="0" presId="urn:microsoft.com/office/officeart/2005/8/layout/orgChart1"/>
    <dgm:cxn modelId="{ED656B72-1C0B-4CC3-A809-D2132643C332}" type="presParOf" srcId="{54948EFF-3029-4E28-AB6D-D45EC5E749E0}" destId="{ACFFBF49-71FB-4CB5-B7D5-3E41A8B5A0C5}" srcOrd="5" destOrd="0" presId="urn:microsoft.com/office/officeart/2005/8/layout/orgChart1"/>
    <dgm:cxn modelId="{B8F68E16-C34D-4A44-88EE-ACA43F39E00E}" type="presParOf" srcId="{ACFFBF49-71FB-4CB5-B7D5-3E41A8B5A0C5}" destId="{03820EA4-D1D6-4A77-9C8E-E8EE0F6DCBEC}" srcOrd="0" destOrd="0" presId="urn:microsoft.com/office/officeart/2005/8/layout/orgChart1"/>
    <dgm:cxn modelId="{8156945E-F192-4748-AD7B-B4DFD946A4E8}" type="presParOf" srcId="{03820EA4-D1D6-4A77-9C8E-E8EE0F6DCBEC}" destId="{41D02A8A-463B-41C0-8921-15114061A9AD}" srcOrd="0" destOrd="0" presId="urn:microsoft.com/office/officeart/2005/8/layout/orgChart1"/>
    <dgm:cxn modelId="{A34B67F4-C2D1-45E2-8B73-FCEA0B8C3074}" type="presParOf" srcId="{03820EA4-D1D6-4A77-9C8E-E8EE0F6DCBEC}" destId="{451243CA-909C-44E3-B37C-37E9246EE113}" srcOrd="1" destOrd="0" presId="urn:microsoft.com/office/officeart/2005/8/layout/orgChart1"/>
    <dgm:cxn modelId="{8F0C1E43-3C96-49D7-B435-B471BB6CB49D}" type="presParOf" srcId="{ACFFBF49-71FB-4CB5-B7D5-3E41A8B5A0C5}" destId="{71589917-153E-4E00-8271-CB3E5C73BB14}" srcOrd="1" destOrd="0" presId="urn:microsoft.com/office/officeart/2005/8/layout/orgChart1"/>
    <dgm:cxn modelId="{1730F3F5-BC7E-4193-9A48-CECCA2B9EACD}" type="presParOf" srcId="{ACFFBF49-71FB-4CB5-B7D5-3E41A8B5A0C5}" destId="{E2E2942F-2699-450B-AC68-5045D4304639}" srcOrd="2" destOrd="0" presId="urn:microsoft.com/office/officeart/2005/8/layout/orgChart1"/>
    <dgm:cxn modelId="{61EBDCC6-35F4-4D4C-B137-DCEE1A3529B8}" type="presParOf" srcId="{17BB6DB6-B198-42C4-8D8F-2589C30F0D34}" destId="{8B75C737-DEA0-4CB8-B634-DCD81E18246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73" tIns="46137" rIns="92273" bIns="46137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FontTx/>
              <a:buNone/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874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73" tIns="46137" rIns="92273" bIns="46137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FontTx/>
              <a:buNone/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874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73" tIns="46137" rIns="92273" bIns="46137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FontTx/>
              <a:buNone/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874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73" tIns="46137" rIns="92273" bIns="4613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72271D87-CCCF-44E2-A4D1-F8AC8EE594F3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20546365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2281" tIns="46141" rIns="92281" bIns="46141" rtlCol="0"/>
          <a:lstStyle>
            <a:lvl1pPr algn="l" eaLnBrk="1" hangingPunct="1">
              <a:spcBef>
                <a:spcPct val="20000"/>
              </a:spcBef>
              <a:buFontTx/>
              <a:buChar char="•"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2281" tIns="46141" rIns="92281" bIns="46141" rtlCol="0"/>
          <a:lstStyle>
            <a:lvl1pPr algn="r" eaLnBrk="1" hangingPunct="1">
              <a:spcBef>
                <a:spcPct val="20000"/>
              </a:spcBef>
              <a:buFontTx/>
              <a:buChar char="•"/>
              <a:defRPr sz="1200">
                <a:latin typeface="Arial" charset="0"/>
              </a:defRPr>
            </a:lvl1pPr>
          </a:lstStyle>
          <a:p>
            <a:pPr>
              <a:defRPr/>
            </a:pPr>
            <a:fld id="{7F2D26A3-76FC-4A6A-A8EF-3E946702546E}" type="datetimeFigureOut">
              <a:rPr lang="pt-BR"/>
              <a:pPr>
                <a:defRPr/>
              </a:pPr>
              <a:t>30/09/2020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5025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81" tIns="46141" rIns="92281" bIns="46141" rtlCol="0" anchor="ctr"/>
          <a:lstStyle/>
          <a:p>
            <a:pPr lvl="0"/>
            <a:endParaRPr lang="pt-BR" noProof="0" dirty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0089" y="4414838"/>
            <a:ext cx="5610225" cy="4183062"/>
          </a:xfrm>
          <a:prstGeom prst="rect">
            <a:avLst/>
          </a:prstGeom>
        </p:spPr>
        <p:txBody>
          <a:bodyPr vert="horz" lIns="92281" tIns="46141" rIns="92281" bIns="46141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2281" tIns="46141" rIns="92281" bIns="46141" rtlCol="0" anchor="b"/>
          <a:lstStyle>
            <a:lvl1pPr algn="l" eaLnBrk="1" hangingPunct="1">
              <a:spcBef>
                <a:spcPct val="20000"/>
              </a:spcBef>
              <a:buFontTx/>
              <a:buChar char="•"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20000"/>
              </a:spcBef>
              <a:buFontTx/>
              <a:buChar char="•"/>
              <a:defRPr sz="1200">
                <a:latin typeface="Arial" charset="0"/>
              </a:defRPr>
            </a:lvl1pPr>
          </a:lstStyle>
          <a:p>
            <a:pPr>
              <a:defRPr/>
            </a:pPr>
            <a:fld id="{AD92FBA8-D473-407C-A9F0-3ED72BC685CA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16154525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smtClean="0"/>
          </a:p>
        </p:txBody>
      </p:sp>
      <p:sp>
        <p:nvSpPr>
          <p:cNvPr id="358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F36DFE6-F2A8-4014-9C3F-5D2513947229}" type="slidenum">
              <a:rPr lang="pt-BR" altLang="pt-BR" smtClean="0">
                <a:latin typeface="Arial" pitchFamily="34" charset="0"/>
              </a:rPr>
              <a:pPr/>
              <a:t>13</a:t>
            </a:fld>
            <a:endParaRPr lang="pt-BR" altLang="pt-B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425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dirty="0" smtClean="0"/>
          </a:p>
        </p:txBody>
      </p:sp>
      <p:sp>
        <p:nvSpPr>
          <p:cNvPr id="3686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472ED8E-0AD1-4641-A805-1111D1BE1850}" type="slidenum">
              <a:rPr lang="pt-BR" altLang="pt-BR" smtClean="0">
                <a:latin typeface="Arial" pitchFamily="34" charset="0"/>
              </a:rPr>
              <a:pPr/>
              <a:t>14</a:t>
            </a:fld>
            <a:endParaRPr lang="pt-BR" altLang="pt-B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5466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3789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4AB57BB-4DEC-43D7-8DB9-3C557B1A4B17}" type="slidenum">
              <a:rPr lang="pt-BR" altLang="pt-BR" smtClean="0">
                <a:latin typeface="Arial" pitchFamily="34" charset="0"/>
              </a:rPr>
              <a:pPr/>
              <a:t>15</a:t>
            </a:fld>
            <a:endParaRPr lang="pt-BR" altLang="pt-B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4455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dirty="0" smtClean="0"/>
          </a:p>
        </p:txBody>
      </p:sp>
      <p:sp>
        <p:nvSpPr>
          <p:cNvPr id="3891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C23904E-7B08-4AA9-A773-6AB16B6394E9}" type="slidenum">
              <a:rPr lang="pt-BR" altLang="pt-BR" smtClean="0">
                <a:latin typeface="Arial" pitchFamily="34" charset="0"/>
              </a:rPr>
              <a:pPr/>
              <a:t>16</a:t>
            </a:fld>
            <a:endParaRPr lang="pt-BR" altLang="pt-B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787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smtClean="0"/>
          </a:p>
        </p:txBody>
      </p:sp>
      <p:sp>
        <p:nvSpPr>
          <p:cNvPr id="3994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B5913C7-7948-4825-8C0D-CEF85704F2EC}" type="slidenum">
              <a:rPr lang="pt-BR" altLang="pt-BR" smtClean="0">
                <a:latin typeface="Arial" pitchFamily="34" charset="0"/>
              </a:rPr>
              <a:pPr/>
              <a:t>17</a:t>
            </a:fld>
            <a:endParaRPr lang="pt-BR" altLang="pt-B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7838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dirty="0" smtClean="0"/>
          </a:p>
        </p:txBody>
      </p:sp>
      <p:sp>
        <p:nvSpPr>
          <p:cNvPr id="4096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18D77D7-86F5-4ABA-B67A-B7FE39E67E16}" type="slidenum">
              <a:rPr lang="pt-BR" altLang="pt-BR" smtClean="0">
                <a:latin typeface="Arial" pitchFamily="34" charset="0"/>
              </a:rPr>
              <a:pPr/>
              <a:t>19</a:t>
            </a:fld>
            <a:endParaRPr lang="pt-BR" altLang="pt-BR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112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C816543-9247-4A2A-99DF-8519BB54CF24}" type="slidenum">
              <a:rPr lang="pt-BR" altLang="pt-BR" smtClean="0"/>
              <a:pPr>
                <a:defRPr/>
              </a:pPr>
              <a:t>‹nº›</a:t>
            </a:fld>
            <a:endParaRPr lang="pt-BR" altLang="pt-BR" dirty="0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F421A5-F3CC-4BFB-857A-751FF2512866}" type="slidenum">
              <a:rPr lang="pt-BR" altLang="pt-BR" smtClean="0"/>
              <a:pPr>
                <a:defRPr/>
              </a:pPr>
              <a:t>‹nº›</a:t>
            </a:fld>
            <a:endParaRPr lang="pt-BR" altLang="pt-BR" dirty="0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0C2718-ADBA-446C-87FA-CDAF22ADC421}" type="slidenum">
              <a:rPr lang="pt-BR" altLang="pt-BR" smtClean="0"/>
              <a:pPr>
                <a:defRPr/>
              </a:pPr>
              <a:t>‹nº›</a:t>
            </a:fld>
            <a:endParaRPr lang="pt-BR" altLang="pt-BR" dirty="0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ítulo e diagrama ou organo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lvl="0"/>
            <a:endParaRPr lang="pt-BR" noProof="0" dirty="0" smtClean="0"/>
          </a:p>
        </p:txBody>
      </p:sp>
      <p:sp>
        <p:nvSpPr>
          <p:cNvPr id="4" name="Espaço Reservado para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2BF9A-6BB9-4DA7-BC3D-B323E0C910AF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</p:cSld>
  <p:clrMapOvr>
    <a:masterClrMapping/>
  </p:clrMapOvr>
  <p:transition>
    <p:cut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356F9A-9F6A-4B92-98C0-1F6B23C9071B}" type="slidenum">
              <a:rPr lang="pt-BR" altLang="pt-BR" smtClean="0"/>
              <a:pPr>
                <a:defRPr/>
              </a:pPr>
              <a:t>‹nº›</a:t>
            </a:fld>
            <a:endParaRPr lang="pt-BR" altLang="pt-BR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16BF43-D915-45EB-A2C4-95748C594FAD}" type="slidenum">
              <a:rPr lang="pt-BR" altLang="pt-BR" smtClean="0"/>
              <a:pPr>
                <a:defRPr/>
              </a:pPr>
              <a:t>‹nº›</a:t>
            </a:fld>
            <a:endParaRPr lang="pt-BR" altLang="pt-B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0D3790-29E5-455C-908F-2B342850DDBD}" type="slidenum">
              <a:rPr lang="pt-BR" altLang="pt-BR" smtClean="0"/>
              <a:pPr>
                <a:defRPr/>
              </a:pPr>
              <a:t>‹nº›</a:t>
            </a:fld>
            <a:endParaRPr lang="pt-BR" altLang="pt-BR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568C0B-87CC-4DAB-9BC4-C1DEDD33E0FE}" type="slidenum">
              <a:rPr lang="pt-BR" altLang="pt-BR" smtClean="0"/>
              <a:pPr>
                <a:defRPr/>
              </a:pPr>
              <a:t>‹nº›</a:t>
            </a:fld>
            <a:endParaRPr lang="pt-BR" altLang="pt-BR" dirty="0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A6FE6C-78B5-4BA0-9D6D-9F8869C14A50}" type="slidenum">
              <a:rPr lang="pt-BR" altLang="pt-BR" smtClean="0"/>
              <a:pPr>
                <a:defRPr/>
              </a:pPr>
              <a:t>‹nº›</a:t>
            </a:fld>
            <a:endParaRPr lang="pt-BR" altLang="pt-BR" dirty="0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6C0DAA-D7CE-44B3-A4BC-3F7BD688CC49}" type="slidenum">
              <a:rPr lang="pt-BR" altLang="pt-BR" smtClean="0"/>
              <a:pPr>
                <a:defRPr/>
              </a:pPr>
              <a:t>‹nº›</a:t>
            </a:fld>
            <a:endParaRPr lang="pt-BR" altLang="pt-BR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9C15E8-8D4F-43C3-B17A-636A4BE97C3C}" type="slidenum">
              <a:rPr lang="pt-BR" altLang="pt-BR" smtClean="0"/>
              <a:pPr>
                <a:defRPr/>
              </a:pPr>
              <a:t>‹nº›</a:t>
            </a:fld>
            <a:endParaRPr lang="pt-BR" altLang="pt-BR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96A47A-6ECD-43EE-8456-15387609856E}" type="slidenum">
              <a:rPr lang="pt-BR" altLang="pt-BR" smtClean="0"/>
              <a:pPr>
                <a:defRPr/>
              </a:pPr>
              <a:t>‹nº›</a:t>
            </a:fld>
            <a:endParaRPr lang="pt-BR" altLang="pt-BR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EFCC9D7-8EF5-4D6A-830C-126D306548EB}" type="slidenum">
              <a:rPr lang="pt-BR" altLang="pt-BR" smtClean="0"/>
              <a:pPr>
                <a:defRPr/>
              </a:pPr>
              <a:t>‹nº›</a:t>
            </a:fld>
            <a:endParaRPr lang="pt-BR" alt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391" r:id="rId1"/>
    <p:sldLayoutId id="2147488392" r:id="rId2"/>
    <p:sldLayoutId id="2147488393" r:id="rId3"/>
    <p:sldLayoutId id="2147488394" r:id="rId4"/>
    <p:sldLayoutId id="2147488395" r:id="rId5"/>
    <p:sldLayoutId id="2147488396" r:id="rId6"/>
    <p:sldLayoutId id="2147488397" r:id="rId7"/>
    <p:sldLayoutId id="2147488398" r:id="rId8"/>
    <p:sldLayoutId id="2147488399" r:id="rId9"/>
    <p:sldLayoutId id="2147488400" r:id="rId10"/>
    <p:sldLayoutId id="2147488401" r:id="rId11"/>
    <p:sldLayoutId id="2147488402" r:id="rId12"/>
  </p:sldLayoutIdLst>
  <p:transition>
    <p:cut thruBlk="1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08050"/>
            <a:ext cx="7772400" cy="2376488"/>
          </a:xfrm>
          <a:extLst/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u="sng" dirty="0" smtClean="0"/>
              <a:t>Prefeitura Municipal de Pranchita PR.</a:t>
            </a:r>
            <a:br>
              <a:rPr lang="pt-BR" u="sng" dirty="0" smtClean="0"/>
            </a:br>
            <a:endParaRPr lang="pt-BR" u="sng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71563" y="3143250"/>
            <a:ext cx="7407275" cy="17526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pt-BR" sz="3000" i="1" dirty="0" smtClean="0">
                <a:effectLst>
                  <a:outerShdw blurRad="38100" dist="38100" dir="2700000" algn="tl">
                    <a:srgbClr val="04617B"/>
                  </a:outerShdw>
                </a:effectLst>
                <a:latin typeface="Verdana" pitchFamily="34" charset="0"/>
              </a:rPr>
              <a:t>Secretaria Municipal de Saúde</a:t>
            </a:r>
          </a:p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pt-BR" sz="3000" i="1" dirty="0" smtClean="0">
                <a:effectLst>
                  <a:outerShdw blurRad="38100" dist="38100" dir="2700000" algn="tl">
                    <a:srgbClr val="04617B"/>
                  </a:outerShdw>
                </a:effectLst>
                <a:latin typeface="Verdana" pitchFamily="34" charset="0"/>
              </a:rPr>
              <a:t>Audiência Pública  </a:t>
            </a:r>
          </a:p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pt-BR" sz="3000" i="1" dirty="0" smtClean="0">
                <a:effectLst>
                  <a:outerShdw blurRad="38100" dist="38100" dir="2700000" algn="tl">
                    <a:srgbClr val="04617B"/>
                  </a:outerShdw>
                </a:effectLst>
                <a:latin typeface="Verdana" pitchFamily="34" charset="0"/>
              </a:rPr>
              <a:t> Segundo Quadrimestre de 2020.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idx="1"/>
          </p:nvPr>
        </p:nvSpPr>
        <p:spPr>
          <a:xfrm>
            <a:off x="285750" y="928688"/>
            <a:ext cx="8572500" cy="5929312"/>
          </a:xfrm>
        </p:spPr>
        <p:txBody>
          <a:bodyPr>
            <a:normAutofit/>
          </a:bodyPr>
          <a:lstStyle/>
          <a:p>
            <a:pPr marL="274320" indent="-274320" algn="just" eaLnBrk="1" fontAlgn="auto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altLang="pt-BR" sz="2000" i="1" dirty="0" smtClean="0">
                <a:latin typeface="Calibri" pitchFamily="34" charset="0"/>
              </a:rPr>
              <a:t>Manutenção dos Programas já existentes;</a:t>
            </a:r>
          </a:p>
          <a:p>
            <a:pPr marL="274320" indent="-274320" algn="just"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pt-BR" sz="2000" dirty="0" smtClean="0">
                <a:latin typeface="Calibri" pitchFamily="34" charset="0"/>
              </a:rPr>
              <a:t>Manutenção dos veículos;</a:t>
            </a:r>
          </a:p>
          <a:p>
            <a:pPr marL="274320" indent="-274320" algn="just"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pt-BR" sz="2000" dirty="0" smtClean="0">
                <a:latin typeface="Calibri" pitchFamily="34" charset="0"/>
              </a:rPr>
              <a:t>Mantido/Atualizado os contratos existentes;</a:t>
            </a:r>
          </a:p>
          <a:p>
            <a:pPr marL="274320" indent="-274320" algn="just"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pt-BR" sz="2000" dirty="0" smtClean="0">
                <a:latin typeface="Calibri" pitchFamily="34" charset="0"/>
              </a:rPr>
              <a:t>Revisão , manutenção e conserto dos consultórios  odontológicos, autoclaves, geladeiras , refrigerador da sala de vacina, ar condicionados e equipamentos da Fisioterapia;</a:t>
            </a:r>
          </a:p>
          <a:p>
            <a:pPr marL="274320" indent="-274320" algn="just"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pt-BR" sz="2000" dirty="0" smtClean="0">
                <a:latin typeface="Calibri" pitchFamily="34" charset="0"/>
              </a:rPr>
              <a:t>Enviada Atividades educativa para os alunos cuidado do </a:t>
            </a:r>
            <a:r>
              <a:rPr lang="pt-BR" sz="2000" dirty="0" err="1" smtClean="0">
                <a:latin typeface="Calibri" pitchFamily="34" charset="0"/>
              </a:rPr>
              <a:t>Coronaviros</a:t>
            </a:r>
            <a:r>
              <a:rPr lang="pt-BR" sz="2000" dirty="0" smtClean="0">
                <a:latin typeface="Calibri" pitchFamily="34" charset="0"/>
              </a:rPr>
              <a:t> </a:t>
            </a:r>
            <a:r>
              <a:rPr lang="pt-BR" sz="2000" dirty="0" err="1" smtClean="0">
                <a:latin typeface="Calibri" pitchFamily="34" charset="0"/>
              </a:rPr>
              <a:t>Covid</a:t>
            </a:r>
            <a:r>
              <a:rPr lang="pt-BR" sz="2000" dirty="0" smtClean="0">
                <a:latin typeface="Calibri" pitchFamily="34" charset="0"/>
              </a:rPr>
              <a:t>-19 (PSE);</a:t>
            </a:r>
          </a:p>
          <a:p>
            <a:pPr marL="274320" indent="-274320" algn="just" eaLnBrk="1" fontAlgn="auto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altLang="pt-BR" sz="2000" i="1" dirty="0" smtClean="0">
                <a:latin typeface="Calibri" pitchFamily="34" charset="0"/>
              </a:rPr>
              <a:t>Reuniões ACS e equipe de profissionais para planejamento, avaliação, controle e melhoria das atividades e ações desenvolvidas pelos mesmos;</a:t>
            </a:r>
          </a:p>
          <a:p>
            <a:pPr marL="274320" indent="-274320" algn="just" eaLnBrk="1" fontAlgn="auto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altLang="pt-BR" sz="2000" i="1" dirty="0" smtClean="0">
                <a:latin typeface="Calibri" pitchFamily="34" charset="0"/>
              </a:rPr>
              <a:t>Reuniões de</a:t>
            </a:r>
            <a:endParaRPr lang="en-US" altLang="pt-BR" sz="2000" i="1" dirty="0" smtClean="0">
              <a:latin typeface="Calibri" pitchFamily="34" charset="0"/>
            </a:endParaRPr>
          </a:p>
          <a:p>
            <a:pPr marL="274320" indent="-274320" algn="just">
              <a:lnSpc>
                <a:spcPct val="110000"/>
              </a:lnSpc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pt-BR" sz="2000" dirty="0" smtClean="0">
                <a:latin typeface="Calibri" pitchFamily="34" charset="0"/>
              </a:rPr>
              <a:t>Reuniões de Equipes NASF, </a:t>
            </a:r>
            <a:r>
              <a:rPr lang="pt-BR" sz="2000" dirty="0" err="1" smtClean="0">
                <a:latin typeface="Calibri" pitchFamily="34" charset="0"/>
              </a:rPr>
              <a:t>ESF’s</a:t>
            </a:r>
            <a:r>
              <a:rPr lang="pt-BR" sz="2000" dirty="0" smtClean="0">
                <a:latin typeface="Calibri" pitchFamily="34" charset="0"/>
              </a:rPr>
              <a:t> , </a:t>
            </a:r>
            <a:r>
              <a:rPr lang="pt-BR" sz="2000" dirty="0" err="1" smtClean="0">
                <a:latin typeface="Calibri" pitchFamily="34" charset="0"/>
              </a:rPr>
              <a:t>SB’s</a:t>
            </a:r>
            <a:r>
              <a:rPr lang="pt-BR" sz="2000" dirty="0" smtClean="0">
                <a:latin typeface="Calibri" pitchFamily="34" charset="0"/>
              </a:rPr>
              <a:t>, Visa e Administrativo  referente </a:t>
            </a:r>
            <a:r>
              <a:rPr lang="pt-BR" altLang="pt-BR" sz="2000" i="1" dirty="0" smtClean="0">
                <a:latin typeface="Calibri" pitchFamily="34" charset="0"/>
              </a:rPr>
              <a:t>Orientação e planejamento das Ações de enfrentamento e combate ao </a:t>
            </a:r>
            <a:r>
              <a:rPr lang="pt-BR" altLang="pt-BR" sz="2000" i="1" dirty="0" err="1" smtClean="0">
                <a:latin typeface="Calibri" pitchFamily="34" charset="0"/>
              </a:rPr>
              <a:t>Covid</a:t>
            </a:r>
            <a:r>
              <a:rPr lang="pt-BR" altLang="pt-BR" sz="2000" i="1" dirty="0" smtClean="0">
                <a:latin typeface="Calibri" pitchFamily="34" charset="0"/>
              </a:rPr>
              <a:t>-19  e </a:t>
            </a:r>
            <a:r>
              <a:rPr lang="pt-BR" sz="2000" dirty="0" smtClean="0">
                <a:latin typeface="Calibri" pitchFamily="34" charset="0"/>
              </a:rPr>
              <a:t>assuntos relevantes ao bom atendimento na Secretaria Municipal de Saúde ;</a:t>
            </a:r>
            <a:endParaRPr lang="pt-BR" sz="2000" i="1" dirty="0" smtClean="0">
              <a:latin typeface="Calibri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endParaRPr lang="pt-BR" sz="2000" i="1" dirty="0" smtClean="0">
              <a:latin typeface="Calibri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endParaRPr lang="en-US" altLang="pt-BR" sz="2000" dirty="0" smtClean="0">
              <a:latin typeface="Calibri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endParaRPr lang="pt-BR" altLang="pt-BR" sz="2000" dirty="0" smtClean="0">
              <a:latin typeface="Calibri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endParaRPr lang="pt-BR" altLang="pt-BR" sz="2000" dirty="0" smtClean="0">
              <a:latin typeface="Calibri" pitchFamily="34" charset="0"/>
            </a:endParaRPr>
          </a:p>
          <a:p>
            <a:pPr marL="274320" indent="-274320" algn="just" eaLnBrk="1" fontAlgn="auto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altLang="pt-BR" sz="2000" dirty="0" smtClean="0">
              <a:latin typeface="Calibri" pitchFamily="34" charset="0"/>
            </a:endParaRPr>
          </a:p>
          <a:p>
            <a:pPr marL="0" indent="0" algn="just" eaLnBrk="1" fontAlgn="auto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endParaRPr lang="pt-BR" altLang="pt-BR" sz="1800" dirty="0" smtClean="0">
              <a:latin typeface="Calibri" pitchFamily="34" charset="0"/>
            </a:endParaRPr>
          </a:p>
          <a:p>
            <a:pPr marL="274320" indent="-274320" algn="just" eaLnBrk="1" fontAlgn="auto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altLang="pt-BR" sz="2000" dirty="0" smtClean="0">
              <a:latin typeface="Calibri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altLang="pt-BR" sz="2000" dirty="0" smtClean="0">
              <a:latin typeface="Calibri" pitchFamily="34" charset="0"/>
              <a:cs typeface="Arial" charset="0"/>
            </a:endParaRPr>
          </a:p>
          <a:p>
            <a:pPr marL="274320" indent="-274320" eaLnBrk="1" fontAlgn="auto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altLang="pt-BR" sz="2000" dirty="0" smtClean="0">
              <a:latin typeface="Calibri" pitchFamily="34" charset="0"/>
            </a:endParaRPr>
          </a:p>
          <a:p>
            <a:pPr marL="274320" indent="-274320" eaLnBrk="1" fontAlgn="auto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altLang="pt-BR" sz="2000" dirty="0" smtClean="0">
              <a:latin typeface="Calibri" pitchFamily="34" charset="0"/>
            </a:endParaRPr>
          </a:p>
          <a:p>
            <a:pPr marL="274320" indent="-274320" eaLnBrk="1" fontAlgn="auto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altLang="pt-BR" sz="2000" dirty="0" smtClean="0">
              <a:latin typeface="Calibri" pitchFamily="34" charset="0"/>
            </a:endParaRPr>
          </a:p>
          <a:p>
            <a:pPr marL="274320" indent="-274320" eaLnBrk="1" fontAlgn="auto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altLang="pt-BR" sz="2000" dirty="0" smtClean="0">
              <a:latin typeface="Calibri" pitchFamily="34" charset="0"/>
            </a:endParaRPr>
          </a:p>
          <a:p>
            <a:pPr marL="274320" indent="-274320" eaLnBrk="1" fontAlgn="auto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altLang="pt-BR" sz="2000" dirty="0" smtClean="0">
              <a:latin typeface="Calibri" pitchFamily="34" charset="0"/>
            </a:endParaRPr>
          </a:p>
          <a:p>
            <a:pPr marL="274320" indent="-274320" eaLnBrk="1" fontAlgn="auto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altLang="pt-BR" sz="2000" dirty="0" smtClean="0">
              <a:latin typeface="Calibri" pitchFamily="34" charset="0"/>
            </a:endParaRPr>
          </a:p>
          <a:p>
            <a:pPr marL="274320" indent="-274320" eaLnBrk="1" fontAlgn="auto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altLang="pt-BR" sz="2000" dirty="0" smtClean="0">
              <a:latin typeface="Calibri" pitchFamily="34" charset="0"/>
            </a:endParaRPr>
          </a:p>
          <a:p>
            <a:pPr marL="274320" indent="-274320" eaLnBrk="1" fontAlgn="auto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altLang="pt-BR" sz="2200" dirty="0" smtClean="0">
              <a:latin typeface="Calibri" pitchFamily="34" charset="0"/>
            </a:endParaRPr>
          </a:p>
        </p:txBody>
      </p:sp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428625" y="0"/>
            <a:ext cx="82296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 algn="ctr" eaLnBrk="1" hangingPunct="1"/>
            <a:r>
              <a:rPr lang="pt-BR" altLang="pt-BR">
                <a:latin typeface="Calibri" pitchFamily="34" charset="0"/>
                <a:cs typeface="Calibri" pitchFamily="34" charset="0"/>
              </a:rPr>
              <a:t>Secretaria Municipal de Saúde </a:t>
            </a:r>
          </a:p>
          <a:p>
            <a:pPr algn="ctr" eaLnBrk="1" hangingPunct="1"/>
            <a:r>
              <a:rPr lang="pt-BR" altLang="pt-BR">
                <a:latin typeface="Calibri" pitchFamily="34" charset="0"/>
                <a:cs typeface="Calibri" pitchFamily="34" charset="0"/>
              </a:rPr>
              <a:t>Atividades realizadas no Quadrimestre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8625" y="1071563"/>
            <a:ext cx="8258175" cy="5572147"/>
          </a:xfrm>
        </p:spPr>
        <p:txBody>
          <a:bodyPr>
            <a:normAutofit/>
          </a:bodyPr>
          <a:lstStyle/>
          <a:p>
            <a:pPr marL="274320" indent="-274320" algn="just">
              <a:lnSpc>
                <a:spcPct val="110000"/>
              </a:lnSpc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pt-BR" altLang="pt-BR" sz="2000" i="1" dirty="0" smtClean="0">
                <a:latin typeface="Calibri" pitchFamily="34" charset="0"/>
              </a:rPr>
              <a:t>Reuniões do Conselho Municipal de Saúde;</a:t>
            </a:r>
          </a:p>
          <a:p>
            <a:pPr marL="274320" indent="-274320" algn="just"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pt-BR" altLang="pt-BR" sz="2000" i="1" dirty="0" smtClean="0">
                <a:latin typeface="Calibri" pitchFamily="34" charset="0"/>
              </a:rPr>
              <a:t>Reuniões do Conselho Administrativo da FHF;</a:t>
            </a:r>
          </a:p>
          <a:p>
            <a:pPr marL="274320" indent="-274320" algn="just"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pt-BR" altLang="pt-BR" sz="2000" i="1" dirty="0" smtClean="0">
                <a:latin typeface="Calibri" pitchFamily="34" charset="0"/>
              </a:rPr>
              <a:t>Reuniões do Comitê do Enfrentamento ao </a:t>
            </a:r>
            <a:r>
              <a:rPr lang="pt-BR" altLang="pt-BR" sz="2000" i="1" dirty="0" err="1" smtClean="0">
                <a:latin typeface="Calibri" pitchFamily="34" charset="0"/>
              </a:rPr>
              <a:t>Covid</a:t>
            </a:r>
            <a:r>
              <a:rPr lang="pt-BR" altLang="pt-BR" sz="2000" i="1" dirty="0" smtClean="0">
                <a:latin typeface="Calibri" pitchFamily="34" charset="0"/>
              </a:rPr>
              <a:t>-19;</a:t>
            </a:r>
          </a:p>
          <a:p>
            <a:pPr marL="274320" indent="-274320" algn="just"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en-US" altLang="pt-BR" sz="2000" i="1" dirty="0" err="1" smtClean="0">
                <a:latin typeface="Calibri" pitchFamily="34" charset="0"/>
              </a:rPr>
              <a:t>Participação</a:t>
            </a:r>
            <a:r>
              <a:rPr lang="en-US" altLang="pt-BR" sz="2000" i="1" dirty="0" smtClean="0">
                <a:latin typeface="Calibri" pitchFamily="34" charset="0"/>
              </a:rPr>
              <a:t> em todas  as  Reuniões do CRESEMS e CIB Regional;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pt-BR" altLang="pt-BR" sz="2000" i="1" dirty="0" smtClean="0">
                <a:latin typeface="Calibri" pitchFamily="34" charset="0"/>
              </a:rPr>
              <a:t>Participação em  </a:t>
            </a:r>
            <a:r>
              <a:rPr lang="pt-BR" altLang="pt-BR" sz="2000" i="1" dirty="0" err="1" smtClean="0">
                <a:latin typeface="Calibri" pitchFamily="34" charset="0"/>
              </a:rPr>
              <a:t>Live</a:t>
            </a:r>
            <a:r>
              <a:rPr lang="pt-BR" altLang="pt-BR" sz="2000" i="1" dirty="0" smtClean="0">
                <a:latin typeface="Calibri" pitchFamily="34" charset="0"/>
              </a:rPr>
              <a:t> sobre saúde através da SESA  ;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pt-BR" altLang="pt-BR" sz="2000" i="1" dirty="0" smtClean="0">
                <a:latin typeface="Calibri" pitchFamily="34" charset="0"/>
              </a:rPr>
              <a:t>Participação em  vídeos conferencias disponibilizadas assistidas no município.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pt-BR" altLang="pt-BR" sz="2000" i="1" dirty="0" smtClean="0">
                <a:latin typeface="Calibri" pitchFamily="34" charset="0"/>
              </a:rPr>
              <a:t>Realizado Treinamento aos profissionais  de saúde  realizados pela empresa IDS, para melhor alimentação no Sistema de Informação  .</a:t>
            </a:r>
          </a:p>
          <a:p>
            <a:pPr marL="274320" indent="-274320" algn="just"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pt-BR" sz="2000" dirty="0" smtClean="0">
                <a:latin typeface="Calibri" pitchFamily="34" charset="0"/>
              </a:rPr>
              <a:t>Reuniões de Equipes NASF, </a:t>
            </a:r>
            <a:r>
              <a:rPr lang="pt-BR" sz="2000" dirty="0" err="1" smtClean="0">
                <a:latin typeface="Calibri" pitchFamily="34" charset="0"/>
              </a:rPr>
              <a:t>ESF’s</a:t>
            </a:r>
            <a:r>
              <a:rPr lang="pt-BR" sz="2000" dirty="0" smtClean="0">
                <a:latin typeface="Calibri" pitchFamily="34" charset="0"/>
              </a:rPr>
              <a:t> , </a:t>
            </a:r>
            <a:r>
              <a:rPr lang="pt-BR" sz="2000" dirty="0" err="1" smtClean="0">
                <a:latin typeface="Calibri" pitchFamily="34" charset="0"/>
              </a:rPr>
              <a:t>SB’s</a:t>
            </a:r>
            <a:r>
              <a:rPr lang="pt-BR" sz="2000" dirty="0" smtClean="0">
                <a:latin typeface="Calibri" pitchFamily="34" charset="0"/>
              </a:rPr>
              <a:t>, Visa e Administrativo  referente  ao COVID-19, Protocolos , Treinamento sobre o andamentos das Ações a serem desenvolvidas no Município.</a:t>
            </a:r>
            <a:endParaRPr lang="en-US" altLang="pt-BR" sz="2000" dirty="0" smtClean="0">
              <a:latin typeface="Calibri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endParaRPr lang="pt-BR" altLang="pt-BR" sz="2000" i="1" dirty="0" smtClean="0">
              <a:latin typeface="Calibri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endParaRPr lang="pt-BR" altLang="pt-BR" sz="2000" i="1" dirty="0" smtClean="0">
              <a:latin typeface="Calibri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pt-BR" altLang="pt-BR" sz="2000" i="1" dirty="0" smtClean="0">
              <a:latin typeface="Calibri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pt-BR" altLang="pt-BR" sz="2000" i="1" dirty="0" smtClean="0">
              <a:latin typeface="Calibri" pitchFamily="34" charset="0"/>
            </a:endParaRPr>
          </a:p>
          <a:p>
            <a:pPr marL="457200" indent="-457200" algn="just">
              <a:buClr>
                <a:schemeClr val="accent3"/>
              </a:buClr>
              <a:buNone/>
              <a:defRPr/>
            </a:pPr>
            <a:endParaRPr lang="pt-BR" altLang="pt-BR" sz="2000" i="1" dirty="0" smtClean="0">
              <a:latin typeface="Calibri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endParaRPr lang="pt-BR" altLang="pt-BR" sz="2000" i="1" dirty="0" smtClean="0">
              <a:latin typeface="Calibri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endParaRPr lang="pt-BR" altLang="pt-BR" sz="2000" i="1" dirty="0" smtClean="0">
              <a:latin typeface="Calibri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endParaRPr lang="pt-BR" altLang="pt-BR" sz="2000" i="1" dirty="0" smtClean="0">
              <a:latin typeface="Calibri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endParaRPr lang="pt-BR" altLang="pt-BR" sz="2000" i="1" dirty="0" smtClean="0">
              <a:latin typeface="Calibri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endParaRPr lang="pt-BR" altLang="pt-BR" sz="2000" i="1" dirty="0" smtClean="0">
              <a:latin typeface="Calibri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endParaRPr lang="pt-BR" altLang="pt-BR" sz="2000" dirty="0" smtClean="0">
              <a:latin typeface="Calibri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endParaRPr lang="en-US" altLang="pt-BR" sz="2000" dirty="0" smtClean="0">
              <a:latin typeface="Calibri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endParaRPr lang="en-US" altLang="pt-BR" sz="1800" dirty="0" smtClean="0">
              <a:latin typeface="Calibri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endParaRPr lang="pt-BR" sz="1800" i="1" dirty="0" smtClean="0">
              <a:latin typeface="Calibri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endParaRPr lang="pt-BR" sz="1800" i="1" dirty="0" smtClean="0">
              <a:latin typeface="Calibri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endParaRPr lang="pt-BR" sz="1800" i="1" dirty="0" smtClean="0">
              <a:latin typeface="Calibri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endParaRPr lang="pt-BR" sz="1800" i="1" dirty="0">
              <a:latin typeface="Calibri" pitchFamily="34" charset="0"/>
            </a:endParaRPr>
          </a:p>
        </p:txBody>
      </p:sp>
      <p:sp>
        <p:nvSpPr>
          <p:cNvPr id="16386" name="Título 1"/>
          <p:cNvSpPr>
            <a:spLocks noGrp="1"/>
          </p:cNvSpPr>
          <p:nvPr>
            <p:ph type="title"/>
          </p:nvPr>
        </p:nvSpPr>
        <p:spPr>
          <a:xfrm>
            <a:off x="9572625" y="1500188"/>
            <a:ext cx="1543050" cy="4381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pt-BR" smtClean="0"/>
          </a:p>
        </p:txBody>
      </p:sp>
      <p:sp>
        <p:nvSpPr>
          <p:cNvPr id="4" name="Retângulo 3"/>
          <p:cNvSpPr/>
          <p:nvPr/>
        </p:nvSpPr>
        <p:spPr>
          <a:xfrm>
            <a:off x="500034" y="0"/>
            <a:ext cx="8072494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pt-BR" altLang="pt-BR" sz="2900" dirty="0" smtClean="0">
                <a:latin typeface="Calibri" pitchFamily="34" charset="0"/>
                <a:cs typeface="Calibri" pitchFamily="34" charset="0"/>
              </a:rPr>
              <a:t>Secretaria Municipal de </a:t>
            </a:r>
            <a:r>
              <a:rPr lang="pt-BR" altLang="pt-BR" dirty="0" smtClean="0">
                <a:latin typeface="Calibri" pitchFamily="34" charset="0"/>
                <a:cs typeface="Calibri" pitchFamily="34" charset="0"/>
              </a:rPr>
              <a:t>Saúde</a:t>
            </a:r>
            <a:r>
              <a:rPr lang="pt-BR" altLang="pt-BR" sz="29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pt-BR" altLang="pt-BR" dirty="0" smtClean="0">
                <a:latin typeface="Calibri" pitchFamily="34" charset="0"/>
                <a:cs typeface="Calibri" pitchFamily="34" charset="0"/>
              </a:rPr>
              <a:t>Atividades</a:t>
            </a:r>
          </a:p>
          <a:p>
            <a:pPr algn="ctr" eaLnBrk="1" hangingPunct="1"/>
            <a:r>
              <a:rPr lang="pt-BR" altLang="pt-BR" dirty="0" smtClean="0">
                <a:latin typeface="Calibri" pitchFamily="34" charset="0"/>
                <a:cs typeface="Calibri" pitchFamily="34" charset="0"/>
              </a:rPr>
              <a:t> realizadas no Quadrimestre</a:t>
            </a:r>
            <a:endParaRPr lang="pt-BR" altLang="pt-BR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628775"/>
            <a:ext cx="7129462" cy="485775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Nascidos vivos:16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Óbito neonatal:00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Óbito infantil: 00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Óbitos: 05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pt-BR" sz="2800" b="1" u="sng" dirty="0" smtClean="0">
                <a:latin typeface="Arial" pitchFamily="34" charset="0"/>
                <a:cs typeface="Arial" pitchFamily="34" charset="0"/>
              </a:rPr>
              <a:t>Principais causas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Ap. circulatório</a:t>
            </a:r>
            <a:r>
              <a:rPr lang="pt-BR" sz="2800" b="1" i="1" dirty="0" smtClean="0">
                <a:latin typeface="Arial" pitchFamily="34" charset="0"/>
                <a:cs typeface="Arial" pitchFamily="34" charset="0"/>
              </a:rPr>
              <a:t>:00</a:t>
            </a:r>
            <a:endParaRPr lang="pt-BR" sz="2800" b="1" dirty="0" smtClean="0"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Ap. respiratório</a:t>
            </a:r>
            <a:r>
              <a:rPr lang="pt-BR" sz="2800" b="1" i="1" dirty="0" smtClean="0">
                <a:latin typeface="Arial" pitchFamily="34" charset="0"/>
                <a:cs typeface="Arial" pitchFamily="34" charset="0"/>
              </a:rPr>
              <a:t>: 04</a:t>
            </a:r>
            <a:endParaRPr lang="pt-BR" b="1" dirty="0" smtClean="0"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Neoplasias</a:t>
            </a:r>
            <a:r>
              <a:rPr lang="pt-BR" sz="2800" b="1" i="1" dirty="0" smtClean="0">
                <a:latin typeface="Arial" pitchFamily="34" charset="0"/>
                <a:cs typeface="Arial" pitchFamily="34" charset="0"/>
              </a:rPr>
              <a:t>:  01 (mama)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endParaRPr lang="pt-BR" sz="2800" b="1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500063"/>
            <a:ext cx="8229600" cy="70485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b="1" smtClean="0">
                <a:solidFill>
                  <a:schemeClr val="tx1"/>
                </a:solidFill>
              </a:rPr>
              <a:t>INDICADORES EPIDEMIOLÓGICOS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557213"/>
            <a:ext cx="8320087" cy="6040437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lnSpc>
                <a:spcPct val="105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pt-BR" b="1" dirty="0" smtClean="0">
                <a:latin typeface="Calibri" pitchFamily="34" charset="0"/>
              </a:rPr>
              <a:t>Doenças de notificação obrigatória:</a:t>
            </a:r>
          </a:p>
          <a:p>
            <a:pPr marL="274320" indent="-274320" eaLnBrk="1" fontAlgn="auto" hangingPunct="1">
              <a:lnSpc>
                <a:spcPct val="105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pt-BR" b="1" dirty="0" smtClean="0">
              <a:latin typeface="Calibri" pitchFamily="34" charset="0"/>
            </a:endParaRPr>
          </a:p>
          <a:p>
            <a:pPr marL="274320" indent="-274320" eaLnBrk="1" fontAlgn="auto" hangingPunct="1">
              <a:lnSpc>
                <a:spcPct val="105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pt-BR" sz="1800" dirty="0" smtClean="0">
                <a:latin typeface="Calibri" pitchFamily="34" charset="0"/>
              </a:rPr>
              <a:t>Acidente de </a:t>
            </a:r>
            <a:r>
              <a:rPr lang="pt-BR" sz="1800" b="1" dirty="0" smtClean="0">
                <a:latin typeface="Calibri" pitchFamily="34" charset="0"/>
              </a:rPr>
              <a:t>Trabalho: 36 (27 </a:t>
            </a:r>
            <a:r>
              <a:rPr lang="pt-BR" sz="1800" b="1" dirty="0" err="1" smtClean="0">
                <a:latin typeface="Calibri" pitchFamily="34" charset="0"/>
              </a:rPr>
              <a:t>Pranchita</a:t>
            </a:r>
            <a:r>
              <a:rPr lang="pt-BR" sz="1800" b="1" dirty="0" smtClean="0">
                <a:latin typeface="Calibri" pitchFamily="34" charset="0"/>
              </a:rPr>
              <a:t> )  (09 outros)</a:t>
            </a:r>
          </a:p>
          <a:p>
            <a:pPr marL="274320" indent="-274320" eaLnBrk="1" fontAlgn="auto" hangingPunct="1">
              <a:lnSpc>
                <a:spcPct val="105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pt-BR" sz="1800" dirty="0" smtClean="0">
                <a:latin typeface="Calibri" pitchFamily="34" charset="0"/>
              </a:rPr>
              <a:t>Acidentes c/animais peçonhentos: </a:t>
            </a:r>
            <a:r>
              <a:rPr lang="pt-BR" sz="1800" b="1" dirty="0" smtClean="0">
                <a:latin typeface="Calibri" pitchFamily="34" charset="0"/>
              </a:rPr>
              <a:t>07  (</a:t>
            </a:r>
            <a:r>
              <a:rPr lang="pt-BR" sz="1800" b="1" dirty="0" err="1" smtClean="0">
                <a:latin typeface="Calibri" pitchFamily="34" charset="0"/>
              </a:rPr>
              <a:t>Pranchita</a:t>
            </a:r>
            <a:r>
              <a:rPr lang="pt-BR" sz="1800" b="1" dirty="0" smtClean="0">
                <a:latin typeface="Calibri" pitchFamily="34" charset="0"/>
              </a:rPr>
              <a:t> 05 ) (02 outros )</a:t>
            </a:r>
          </a:p>
          <a:p>
            <a:pPr marL="274320" indent="-274320">
              <a:lnSpc>
                <a:spcPct val="105000"/>
              </a:lnSpc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pt-BR" sz="1800" dirty="0" smtClean="0">
                <a:latin typeface="Calibri" pitchFamily="34" charset="0"/>
              </a:rPr>
              <a:t>Atendimento Anti-Rábico: </a:t>
            </a:r>
            <a:r>
              <a:rPr lang="pt-BR" sz="1800" b="1" dirty="0" smtClean="0">
                <a:latin typeface="Calibri" pitchFamily="34" charset="0"/>
              </a:rPr>
              <a:t>09 ( Pranchita 07) (outros 02)</a:t>
            </a:r>
          </a:p>
          <a:p>
            <a:pPr marL="274320" indent="-274320">
              <a:lnSpc>
                <a:spcPct val="105000"/>
              </a:lnSpc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pt-BR" sz="1800" dirty="0" smtClean="0">
                <a:latin typeface="Calibri" pitchFamily="34" charset="0"/>
              </a:rPr>
              <a:t>Dengue: </a:t>
            </a:r>
            <a:r>
              <a:rPr lang="pt-BR" sz="1800" b="1" dirty="0" smtClean="0">
                <a:latin typeface="Calibri" pitchFamily="34" charset="0"/>
              </a:rPr>
              <a:t>12 notificados 09 positivos, 03 descartados e2 esperando </a:t>
            </a:r>
          </a:p>
          <a:p>
            <a:pPr marL="274320" indent="-274320">
              <a:lnSpc>
                <a:spcPct val="105000"/>
              </a:lnSpc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en-US" sz="1800" dirty="0" err="1" smtClean="0">
                <a:latin typeface="Calibri" pitchFamily="34" charset="0"/>
              </a:rPr>
              <a:t>Violencia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Interpessoal</a:t>
            </a:r>
            <a:r>
              <a:rPr lang="en-US" sz="1800" dirty="0" smtClean="0">
                <a:latin typeface="Calibri" pitchFamily="34" charset="0"/>
              </a:rPr>
              <a:t> /</a:t>
            </a:r>
            <a:r>
              <a:rPr lang="en-US" sz="1800" dirty="0" err="1" smtClean="0">
                <a:latin typeface="Calibri" pitchFamily="34" charset="0"/>
              </a:rPr>
              <a:t>autoprovocada</a:t>
            </a:r>
            <a:r>
              <a:rPr lang="en-US" sz="1800" dirty="0" smtClean="0">
                <a:latin typeface="Calibri" pitchFamily="34" charset="0"/>
              </a:rPr>
              <a:t> : </a:t>
            </a:r>
            <a:r>
              <a:rPr lang="en-US" sz="1800" b="1" dirty="0" smtClean="0">
                <a:latin typeface="Calibri" pitchFamily="34" charset="0"/>
              </a:rPr>
              <a:t>03</a:t>
            </a:r>
            <a:r>
              <a:rPr lang="pt-BR" sz="1800" b="1" dirty="0" smtClean="0">
                <a:latin typeface="Calibri" pitchFamily="34" charset="0"/>
              </a:rPr>
              <a:t>( </a:t>
            </a:r>
            <a:r>
              <a:rPr lang="pt-BR" sz="1800" b="1" dirty="0" err="1" smtClean="0">
                <a:latin typeface="Calibri" pitchFamily="34" charset="0"/>
              </a:rPr>
              <a:t>Pranchita</a:t>
            </a:r>
            <a:r>
              <a:rPr lang="pt-BR" sz="1800" b="1" dirty="0" smtClean="0">
                <a:latin typeface="Calibri" pitchFamily="34" charset="0"/>
              </a:rPr>
              <a:t> 01 )  (02 outros)</a:t>
            </a:r>
            <a:endParaRPr lang="en-US" sz="1800" b="1" dirty="0" smtClean="0">
              <a:latin typeface="Calibri" pitchFamily="34" charset="0"/>
            </a:endParaRPr>
          </a:p>
          <a:p>
            <a:pPr marL="274320" indent="-274320" eaLnBrk="1" fontAlgn="auto" hangingPunct="1">
              <a:lnSpc>
                <a:spcPct val="105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en-US" sz="1800" dirty="0" err="1" smtClean="0">
                <a:latin typeface="Calibri" pitchFamily="34" charset="0"/>
              </a:rPr>
              <a:t>Intoxicação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Exogena</a:t>
            </a:r>
            <a:r>
              <a:rPr lang="en-US" sz="1800" b="1" dirty="0" smtClean="0">
                <a:latin typeface="Calibri" pitchFamily="34" charset="0"/>
              </a:rPr>
              <a:t>: 02 (</a:t>
            </a:r>
            <a:r>
              <a:rPr lang="en-US" sz="1800" b="1" dirty="0" err="1" smtClean="0">
                <a:latin typeface="Calibri" pitchFamily="34" charset="0"/>
              </a:rPr>
              <a:t>Preanchita</a:t>
            </a:r>
            <a:r>
              <a:rPr lang="en-US" sz="1800" b="1" dirty="0" smtClean="0">
                <a:latin typeface="Calibri" pitchFamily="34" charset="0"/>
              </a:rPr>
              <a:t>) (02 </a:t>
            </a:r>
            <a:r>
              <a:rPr lang="en-US" sz="1800" b="1" dirty="0" err="1" smtClean="0">
                <a:latin typeface="Calibri" pitchFamily="34" charset="0"/>
              </a:rPr>
              <a:t>outros</a:t>
            </a:r>
            <a:r>
              <a:rPr lang="en-US" sz="1800" b="1" dirty="0" smtClean="0">
                <a:latin typeface="Calibri" pitchFamily="34" charset="0"/>
              </a:rPr>
              <a:t>)</a:t>
            </a:r>
          </a:p>
          <a:p>
            <a:pPr marL="274320" indent="-274320" eaLnBrk="1" fontAlgn="auto" hangingPunct="1">
              <a:lnSpc>
                <a:spcPct val="105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en-US" sz="1800" dirty="0" err="1" smtClean="0">
                <a:latin typeface="Calibri" pitchFamily="34" charset="0"/>
              </a:rPr>
              <a:t>Sifilis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não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especificada</a:t>
            </a:r>
            <a:r>
              <a:rPr lang="en-US" sz="1800" b="1" dirty="0" smtClean="0">
                <a:latin typeface="Calibri" pitchFamily="34" charset="0"/>
              </a:rPr>
              <a:t>: 00</a:t>
            </a:r>
          </a:p>
          <a:p>
            <a:pPr marL="274320" indent="-274320" eaLnBrk="1" fontAlgn="auto" hangingPunct="1">
              <a:lnSpc>
                <a:spcPct val="105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en-US" sz="1800" dirty="0" err="1" smtClean="0">
                <a:latin typeface="Calibri" pitchFamily="34" charset="0"/>
              </a:rPr>
              <a:t>Acidente</a:t>
            </a:r>
            <a:r>
              <a:rPr lang="en-US" sz="1800" dirty="0" smtClean="0">
                <a:latin typeface="Calibri" pitchFamily="34" charset="0"/>
              </a:rPr>
              <a:t> de </a:t>
            </a:r>
            <a:r>
              <a:rPr lang="en-US" sz="1800" dirty="0" err="1" smtClean="0">
                <a:latin typeface="Calibri" pitchFamily="34" charset="0"/>
              </a:rPr>
              <a:t>Trabalho</a:t>
            </a:r>
            <a:r>
              <a:rPr lang="en-US" sz="1800" dirty="0" smtClean="0">
                <a:latin typeface="Calibri" pitchFamily="34" charset="0"/>
              </a:rPr>
              <a:t> com </a:t>
            </a:r>
            <a:r>
              <a:rPr lang="en-US" sz="1800" dirty="0" err="1" smtClean="0">
                <a:latin typeface="Calibri" pitchFamily="34" charset="0"/>
              </a:rPr>
              <a:t>exposição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biológico</a:t>
            </a:r>
            <a:r>
              <a:rPr lang="en-US" sz="1800" b="1" dirty="0" smtClean="0">
                <a:latin typeface="Calibri" pitchFamily="34" charset="0"/>
              </a:rPr>
              <a:t>: 00</a:t>
            </a:r>
          </a:p>
          <a:p>
            <a:pPr marL="274320" indent="-274320" eaLnBrk="1" fontAlgn="auto" hangingPunct="1">
              <a:lnSpc>
                <a:spcPct val="105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en-US" sz="1800" dirty="0" smtClean="0">
                <a:latin typeface="Calibri" pitchFamily="34" charset="0"/>
              </a:rPr>
              <a:t>COVID – 19 </a:t>
            </a:r>
            <a:r>
              <a:rPr lang="en-US" sz="1800" b="1" dirty="0" smtClean="0">
                <a:latin typeface="Calibri" pitchFamily="34" charset="0"/>
              </a:rPr>
              <a:t>: 84 </a:t>
            </a:r>
            <a:r>
              <a:rPr lang="en-US" sz="1800" b="1" dirty="0" err="1" smtClean="0">
                <a:latin typeface="Calibri" pitchFamily="34" charset="0"/>
              </a:rPr>
              <a:t>notificados</a:t>
            </a:r>
            <a:r>
              <a:rPr lang="en-US" sz="1800" b="1" dirty="0" smtClean="0">
                <a:latin typeface="Calibri" pitchFamily="34" charset="0"/>
              </a:rPr>
              <a:t>, 22 </a:t>
            </a:r>
            <a:r>
              <a:rPr lang="en-US" sz="1800" b="1" dirty="0" err="1" smtClean="0">
                <a:latin typeface="Calibri" pitchFamily="34" charset="0"/>
              </a:rPr>
              <a:t>confirmados</a:t>
            </a:r>
            <a:r>
              <a:rPr lang="en-US" sz="1800" b="1" dirty="0" smtClean="0">
                <a:latin typeface="Calibri" pitchFamily="34" charset="0"/>
              </a:rPr>
              <a:t> 62 </a:t>
            </a:r>
            <a:r>
              <a:rPr lang="en-US" sz="1800" b="1" dirty="0" err="1" smtClean="0">
                <a:latin typeface="Calibri" pitchFamily="34" charset="0"/>
              </a:rPr>
              <a:t>descartados</a:t>
            </a:r>
            <a:endParaRPr lang="en-US" sz="1800" b="1" dirty="0" smtClean="0">
              <a:latin typeface="Calibri" pitchFamily="34" charset="0"/>
            </a:endParaRPr>
          </a:p>
          <a:p>
            <a:pPr marL="274320" indent="-274320" eaLnBrk="1" fontAlgn="auto" hangingPunct="1">
              <a:lnSpc>
                <a:spcPct val="105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endParaRPr lang="en-US" sz="1800" dirty="0" smtClean="0">
              <a:latin typeface="Calibri" pitchFamily="34" charset="0"/>
            </a:endParaRPr>
          </a:p>
          <a:p>
            <a:pPr marL="0" indent="0" eaLnBrk="1" fontAlgn="auto" hangingPunct="1">
              <a:lnSpc>
                <a:spcPct val="105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pt-BR" sz="1800" dirty="0" smtClean="0">
              <a:latin typeface="Calibri" pitchFamily="34" charset="0"/>
            </a:endParaRPr>
          </a:p>
          <a:p>
            <a:pPr marL="274320" indent="-274320" eaLnBrk="1" fontAlgn="auto" hangingPunct="1">
              <a:lnSpc>
                <a:spcPct val="105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endParaRPr lang="pt-BR" sz="1800" b="1" dirty="0" smtClean="0">
              <a:latin typeface="Calibri" pitchFamily="34" charset="0"/>
            </a:endParaRPr>
          </a:p>
          <a:p>
            <a:pPr marL="274320" indent="-274320" eaLnBrk="1" fontAlgn="auto" hangingPunct="1">
              <a:lnSpc>
                <a:spcPct val="105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endParaRPr lang="pt-BR" dirty="0" smtClean="0">
              <a:latin typeface="Calibri" pitchFamily="34" charset="0"/>
            </a:endParaRPr>
          </a:p>
          <a:p>
            <a:pPr marL="274320" indent="-274320" eaLnBrk="1" fontAlgn="auto" hangingPunct="1">
              <a:lnSpc>
                <a:spcPct val="105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endParaRPr lang="pt-BR" b="1" dirty="0" smtClean="0">
              <a:latin typeface="Calibri" pitchFamily="34" charset="0"/>
            </a:endParaRP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115888"/>
            <a:ext cx="8229600" cy="5048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3200" b="1" smtClean="0">
                <a:solidFill>
                  <a:schemeClr val="tx1"/>
                </a:solidFill>
              </a:rPr>
              <a:t>INDICADORES EPIDEMIOLÓGICOS: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93" name="Group 4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7255443"/>
              </p:ext>
            </p:extLst>
          </p:nvPr>
        </p:nvGraphicFramePr>
        <p:xfrm>
          <a:off x="500034" y="714356"/>
          <a:ext cx="8358246" cy="6179263"/>
        </p:xfrm>
        <a:graphic>
          <a:graphicData uri="http://schemas.openxmlformats.org/drawingml/2006/table">
            <a:tbl>
              <a:tblPr/>
              <a:tblGrid>
                <a:gridCol w="1028196"/>
                <a:gridCol w="7330050"/>
              </a:tblGrid>
              <a:tr h="7703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6487</a:t>
                      </a:r>
                    </a:p>
                  </a:txBody>
                  <a:tcPr marL="89996" marR="89996" marT="46797" marB="4679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Visita domiciliar,  sendo 6475  visitas realizadas pelos ACS e 12 visitas realizadas por profissionais de nível médio e superior (médicos, enfermeiros, técnico de enfermagem);</a:t>
                      </a:r>
                    </a:p>
                  </a:txBody>
                  <a:tcPr marL="89996" marR="89996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21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2880</a:t>
                      </a:r>
                    </a:p>
                  </a:txBody>
                  <a:tcPr marL="89996" marR="89996" marT="46797" marB="4679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Consultas Médicas nas UBS</a:t>
                      </a:r>
                    </a:p>
                  </a:txBody>
                  <a:tcPr marL="89996" marR="89996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62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402</a:t>
                      </a:r>
                    </a:p>
                  </a:txBody>
                  <a:tcPr marL="89996" marR="89996" marT="46797" marB="4679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Procedimentos Odontológicos Clínicos</a:t>
                      </a:r>
                    </a:p>
                  </a:txBody>
                  <a:tcPr marL="89996" marR="89996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44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232</a:t>
                      </a:r>
                    </a:p>
                  </a:txBody>
                  <a:tcPr marL="89996" marR="89996" marT="46797" marB="4679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Atendimentos de 1ª consulta Odontológica</a:t>
                      </a:r>
                    </a:p>
                  </a:txBody>
                  <a:tcPr marL="89996" marR="89996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44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</a:p>
                  </a:txBody>
                  <a:tcPr marL="89996" marR="89996" marT="46797" marB="4679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Escovações supervisionadas</a:t>
                      </a:r>
                    </a:p>
                  </a:txBody>
                  <a:tcPr marL="89996" marR="89996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44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marL="89996" marR="89996" marT="46797" marB="4679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Alta Por tratamento concluído na odontologia</a:t>
                      </a:r>
                    </a:p>
                  </a:txBody>
                  <a:tcPr marL="89996" marR="89996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44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</a:p>
                  </a:txBody>
                  <a:tcPr marL="89996" marR="89996" marT="46797" marB="4679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Ação coletiva de evidenciação de placa bacteriana</a:t>
                      </a:r>
                    </a:p>
                  </a:txBody>
                  <a:tcPr marL="89996" marR="89996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44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</a:p>
                  </a:txBody>
                  <a:tcPr marL="89996" marR="89996" marT="46797" marB="4679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Palestras Educativas Saúde Bucal nas Escolas </a:t>
                      </a:r>
                    </a:p>
                  </a:txBody>
                  <a:tcPr marL="89996" marR="89996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44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x</a:t>
                      </a:r>
                    </a:p>
                  </a:txBody>
                  <a:tcPr marL="89996" marR="89996" marT="46797" marB="4679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Entrega de kits bucal</a:t>
                      </a:r>
                    </a:p>
                  </a:txBody>
                  <a:tcPr marL="89996" marR="89996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7563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lang="pt-BR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996" marR="89996" marT="46797" marB="4679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Próteses dentárias;</a:t>
                      </a:r>
                    </a:p>
                  </a:txBody>
                  <a:tcPr marL="89996" marR="89996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0748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latin typeface="Arial" pitchFamily="34" charset="0"/>
                          <a:cs typeface="Arial" pitchFamily="34" charset="0"/>
                        </a:rPr>
                        <a:t>49</a:t>
                      </a:r>
                      <a:endParaRPr lang="pt-BR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996" marR="89996" marT="46797" marB="4679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Atendimento de Prótese dentaria; 32  Moldagem para construção Próteses; 0 </a:t>
                      </a:r>
                      <a:r>
                        <a:rPr kumimoji="0" lang="pt-BR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Reembasamento</a:t>
                      </a:r>
                      <a:r>
                        <a:rPr kumimoji="0" lang="pt-B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; 17 adaptação e  Radiografia Peri-Apical;</a:t>
                      </a:r>
                    </a:p>
                  </a:txBody>
                  <a:tcPr marL="89996" marR="89996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0748">
                <a:tc>
                  <a:txBody>
                    <a:bodyPr/>
                    <a:lstStyle/>
                    <a:p>
                      <a:r>
                        <a:rPr lang="pt-BR" sz="1800" b="1" dirty="0" smtClean="0">
                          <a:latin typeface="Arial" pitchFamily="34" charset="0"/>
                          <a:cs typeface="Arial" pitchFamily="34" charset="0"/>
                        </a:rPr>
                        <a:t>6.844</a:t>
                      </a:r>
                      <a:endParaRPr lang="pt-BR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996" marR="89996" marT="46797" marB="4679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Procedimentos ambulatoriais, sendo Administração de medicamento 232 Avaliação Antropométrica 3.021 , Aferição de Pressão 2.860 ; Inalação 2 , Glicemia capilar 116 , Curativos 510, Outros 103;</a:t>
                      </a:r>
                    </a:p>
                  </a:txBody>
                  <a:tcPr marL="89996" marR="89996" marT="46797" marB="467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7397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2800" b="1" smtClean="0">
                <a:solidFill>
                  <a:schemeClr val="tx1"/>
                </a:solidFill>
              </a:rPr>
              <a:t>SERVIÇOS REALIZADOS NO QUADRIMESTRE: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613" name="Group 3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2701457"/>
              </p:ext>
            </p:extLst>
          </p:nvPr>
        </p:nvGraphicFramePr>
        <p:xfrm>
          <a:off x="250825" y="937233"/>
          <a:ext cx="8499475" cy="4710939"/>
        </p:xfrm>
        <a:graphic>
          <a:graphicData uri="http://schemas.openxmlformats.org/drawingml/2006/table">
            <a:tbl>
              <a:tblPr/>
              <a:tblGrid>
                <a:gridCol w="936799"/>
                <a:gridCol w="7562676"/>
              </a:tblGrid>
              <a:tr h="5813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</a:t>
                      </a:r>
                    </a:p>
                  </a:txBody>
                  <a:tcPr marL="90007" marR="90007" marT="46807" marB="4680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Exames </a:t>
                      </a:r>
                      <a:r>
                        <a:rPr kumimoji="0" lang="pt-B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Citopatológicos</a:t>
                      </a: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(09 exames - 25 a 64 anos público alvo e                          05 outras faixas);</a:t>
                      </a:r>
                    </a:p>
                  </a:txBody>
                  <a:tcPr marL="90007" marR="90007" marT="46807" marB="468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38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1.349</a:t>
                      </a:r>
                    </a:p>
                  </a:txBody>
                  <a:tcPr marL="90007" marR="90007" marT="46807" marB="4680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Vacinas aplicadas Rotina 999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Campanha Influenza;  350</a:t>
                      </a:r>
                    </a:p>
                  </a:txBody>
                  <a:tcPr marL="90007" marR="90007" marT="46807" marB="468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0090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35</a:t>
                      </a:r>
                    </a:p>
                  </a:txBody>
                  <a:tcPr marL="90007" marR="90007" marT="46807" marB="4680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Teste do Pezinho; 11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Teste da Mãezinha; 24</a:t>
                      </a:r>
                    </a:p>
                  </a:txBody>
                  <a:tcPr marL="90007" marR="90007" marT="46807" marB="468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2861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latin typeface="Arial" pitchFamily="34" charset="0"/>
                          <a:cs typeface="Arial" pitchFamily="34" charset="0"/>
                        </a:rPr>
                        <a:t>4618</a:t>
                      </a:r>
                    </a:p>
                    <a:p>
                      <a:pPr algn="ctr"/>
                      <a:endParaRPr lang="pt-BR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7" marR="90007" marT="46807" marB="4680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Ações de monitoramento e controle da Dengue: visitas, pontos estratégicos e tratamento.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02 Lira  índice de infestação: 1,4</a:t>
                      </a:r>
                    </a:p>
                  </a:txBody>
                  <a:tcPr marL="90007" marR="90007" marT="46807" marB="468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2602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latin typeface="Arial" pitchFamily="34" charset="0"/>
                          <a:cs typeface="Arial" pitchFamily="34" charset="0"/>
                        </a:rPr>
                        <a:t>455</a:t>
                      </a:r>
                    </a:p>
                  </a:txBody>
                  <a:tcPr marL="90007" marR="90007" marT="46807" marB="4680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400- Vistorias, orientações diversas e denúncias.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 liberação de licença sanitária.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02-orientações para o programa de lixo reciclável, comunicados informativos nas Rádios e Jornais de circulação, </a:t>
                      </a:r>
                      <a:r>
                        <a:rPr kumimoji="0" lang="pt-B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foolders</a:t>
                      </a: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banner;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01- ações da Dengue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36- Coleta e analise de água. Atendimentos no Programa de Qualidade da Água,(VS);</a:t>
                      </a:r>
                    </a:p>
                  </a:txBody>
                  <a:tcPr marL="90007" marR="90007" marT="46807" marB="468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291512" cy="3333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2500" b="1" dirty="0" smtClean="0">
                <a:solidFill>
                  <a:schemeClr val="tx1"/>
                </a:solidFill>
              </a:rPr>
              <a:t>SERVIÇOS REALIZADOS NO QUADRIMESTRE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54" name="Group 5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2050548"/>
              </p:ext>
            </p:extLst>
          </p:nvPr>
        </p:nvGraphicFramePr>
        <p:xfrm>
          <a:off x="214313" y="428625"/>
          <a:ext cx="8515350" cy="5765168"/>
        </p:xfrm>
        <a:graphic>
          <a:graphicData uri="http://schemas.openxmlformats.org/drawingml/2006/table">
            <a:tbl>
              <a:tblPr/>
              <a:tblGrid>
                <a:gridCol w="1357291"/>
                <a:gridCol w="7158059"/>
              </a:tblGrid>
              <a:tr h="5000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886</a:t>
                      </a:r>
                    </a:p>
                  </a:txBody>
                  <a:tcPr marL="89987" marR="89987" marT="46786" marB="467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Sessões de Fisioterapia: 886</a:t>
                      </a:r>
                    </a:p>
                  </a:txBody>
                  <a:tcPr marL="89987" marR="89987" marT="46786" marB="467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403">
                <a:tc>
                  <a:txBody>
                    <a:bodyPr/>
                    <a:lstStyle/>
                    <a:p>
                      <a:pPr algn="ctr"/>
                      <a:endParaRPr lang="pt-BR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987" marR="89987" marT="46786" marB="467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9987" marR="89987" marT="46786" marB="467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3047">
                <a:tc>
                  <a:txBody>
                    <a:bodyPr/>
                    <a:lstStyle/>
                    <a:p>
                      <a:pPr algn="ctr"/>
                      <a:r>
                        <a:rPr lang="pt-BR" sz="1800" b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65</a:t>
                      </a:r>
                      <a:endParaRPr lang="pt-BR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987" marR="89987" marT="46786" marB="467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Acompanhamento Nutricional (Hiperdia, Gestante, Ambulatório e crianças); 40 consultas e 25  Avaliação Antropométrica .</a:t>
                      </a:r>
                    </a:p>
                  </a:txBody>
                  <a:tcPr marL="89987" marR="89987" marT="46786" marB="467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897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191</a:t>
                      </a:r>
                      <a:endParaRPr lang="pt-BR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987" marR="89987" marT="46786" marB="467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Acompanhamento da Psicóloga;</a:t>
                      </a:r>
                    </a:p>
                  </a:txBody>
                  <a:tcPr marL="89987" marR="89987" marT="46786" marB="467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897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  <a:endParaRPr lang="pt-BR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987" marR="89987" marT="46786" marB="467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Mamografias ( Cascavel e Francisco Beltrão)</a:t>
                      </a:r>
                    </a:p>
                  </a:txBody>
                  <a:tcPr marL="89987" marR="89987" marT="46786" marB="467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897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182</a:t>
                      </a:r>
                      <a:endParaRPr lang="pt-BR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987" marR="89987" marT="46786" marB="467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Testes rápidos (HIV/SIFILIS/HEPATITES VIRAIS/HBV/DENGUE)</a:t>
                      </a:r>
                    </a:p>
                  </a:txBody>
                  <a:tcPr marL="89987" marR="89987" marT="46786" marB="467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897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latin typeface="Arial" pitchFamily="34" charset="0"/>
                          <a:cs typeface="Arial" pitchFamily="34" charset="0"/>
                        </a:rPr>
                        <a:t>190</a:t>
                      </a:r>
                      <a:endParaRPr lang="pt-BR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987" marR="89987" marT="46786" marB="467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Exames de  Imagem - Ultrassonografia ( ARSS+</a:t>
                      </a:r>
                      <a:r>
                        <a:rPr kumimoji="0" lang="pt-B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Licitacoes</a:t>
                      </a: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);</a:t>
                      </a:r>
                    </a:p>
                  </a:txBody>
                  <a:tcPr marL="89987" marR="89987" marT="46786" marB="467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1260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latin typeface="Arial" pitchFamily="34" charset="0"/>
                          <a:cs typeface="Arial" pitchFamily="34" charset="0"/>
                        </a:rPr>
                        <a:t>255</a:t>
                      </a:r>
                      <a:endParaRPr lang="pt-BR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987" marR="89987" marT="46786" marB="467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Exames ( Audiometria, </a:t>
                      </a:r>
                      <a:r>
                        <a:rPr kumimoji="0" lang="pt-B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Impedanciometria</a:t>
                      </a: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RX, ECG, EEG,exames de olho, </a:t>
                      </a:r>
                      <a:r>
                        <a:rPr kumimoji="0" lang="pt-B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Lab</a:t>
                      </a: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(CRE), outros);</a:t>
                      </a:r>
                    </a:p>
                  </a:txBody>
                  <a:tcPr marL="89987" marR="89987" marT="46786" marB="467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65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latin typeface="Arial" pitchFamily="34" charset="0"/>
                          <a:cs typeface="Arial" pitchFamily="34" charset="0"/>
                        </a:rPr>
                        <a:t>71</a:t>
                      </a:r>
                      <a:endParaRPr lang="pt-BR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987" marR="89987" marT="46786" marB="467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Viagens de Urgência e Emergência; </a:t>
                      </a:r>
                    </a:p>
                  </a:txBody>
                  <a:tcPr marL="89987" marR="89987" marT="46786" marB="467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65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latin typeface="Arial" pitchFamily="34" charset="0"/>
                          <a:cs typeface="Arial" pitchFamily="34" charset="0"/>
                        </a:rPr>
                        <a:t>60</a:t>
                      </a:r>
                      <a:endParaRPr lang="pt-BR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987" marR="89987" marT="46786" marB="467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Diária Pensão  Cascavel e  Curitiba</a:t>
                      </a:r>
                    </a:p>
                  </a:txBody>
                  <a:tcPr marL="89987" marR="89987" marT="46786" marB="467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65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latin typeface="Arial" pitchFamily="34" charset="0"/>
                          <a:cs typeface="Arial" pitchFamily="34" charset="0"/>
                        </a:rPr>
                        <a:t>3.348</a:t>
                      </a:r>
                      <a:endParaRPr lang="pt-BR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987" marR="89987" marT="46786" marB="467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Exames de laboratório no Município</a:t>
                      </a:r>
                    </a:p>
                  </a:txBody>
                  <a:tcPr marL="89987" marR="89987" marT="46786" marB="467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65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latin typeface="Arial" pitchFamily="34" charset="0"/>
                          <a:cs typeface="Arial" pitchFamily="34" charset="0"/>
                        </a:rPr>
                        <a:t>3.502</a:t>
                      </a:r>
                      <a:endParaRPr lang="pt-BR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7" marR="90007" marT="46807" marB="4680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Atendimentos realizados na Farmácia da UBS;</a:t>
                      </a:r>
                    </a:p>
                  </a:txBody>
                  <a:tcPr marL="90007" marR="90007" marT="46807" marB="468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4565">
                <a:tc>
                  <a:txBody>
                    <a:bodyPr/>
                    <a:lstStyle/>
                    <a:p>
                      <a:pPr algn="ctr"/>
                      <a:r>
                        <a:rPr lang="pt-BR" sz="1600" b="1" smtClean="0">
                          <a:latin typeface="Arial" pitchFamily="34" charset="0"/>
                          <a:cs typeface="Arial" pitchFamily="34" charset="0"/>
                        </a:rPr>
                        <a:t>289</a:t>
                      </a:r>
                      <a:endParaRPr lang="pt-BR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07" marR="90007" marT="46807" marB="4680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Atendimentos realizados pelo Programa Planejamento Familiar;</a:t>
                      </a:r>
                    </a:p>
                  </a:txBody>
                  <a:tcPr marL="90007" marR="90007" marT="46807" marB="468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0"/>
            <a:ext cx="8229600" cy="4286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2800" b="1" smtClean="0">
                <a:solidFill>
                  <a:schemeClr val="tx1"/>
                </a:solidFill>
              </a:rPr>
              <a:t>Serviços realizados no Quadrimestre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6683084"/>
              </p:ext>
            </p:extLst>
          </p:nvPr>
        </p:nvGraphicFramePr>
        <p:xfrm>
          <a:off x="214282" y="878567"/>
          <a:ext cx="8572500" cy="51919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6509"/>
                <a:gridCol w="7385991"/>
              </a:tblGrid>
              <a:tr h="3149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881</a:t>
                      </a:r>
                    </a:p>
                  </a:txBody>
                  <a:tcPr marL="89999" marR="89999" marT="46792" marB="4679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Consultas especializadas no ARSS/CEONC/CAPS – Fco Beltrão</a:t>
                      </a:r>
                    </a:p>
                  </a:txBody>
                  <a:tcPr marL="89999" marR="89999" marT="46792" marB="46792" anchor="ctr" horzOverflow="overflow"/>
                </a:tc>
              </a:tr>
              <a:tr h="54052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1" dirty="0" smtClean="0">
                          <a:latin typeface="Arial" pitchFamily="34" charset="0"/>
                          <a:cs typeface="Arial" pitchFamily="34" charset="0"/>
                        </a:rPr>
                        <a:t>65</a:t>
                      </a:r>
                      <a:endParaRPr lang="pt-BR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11" marB="45711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0" lang="pt-BR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Consultas especializadas no CEONC – Cascavel e outras consultas: FAG, CAC,UOPECAN;</a:t>
                      </a:r>
                      <a:endParaRPr lang="pt-BR" sz="16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11" marB="45711"/>
                </a:tc>
              </a:tr>
              <a:tr h="3129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1" dirty="0" smtClean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pt-BR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11" marB="45711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0" lang="pt-BR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Consultas especializadas em Curitiba</a:t>
                      </a:r>
                      <a:endParaRPr lang="pt-B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11" marB="45711"/>
                </a:tc>
              </a:tr>
              <a:tr h="3129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1" dirty="0" smtClean="0"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pt-BR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11" marB="45711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0" lang="pt-BR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Consultas especializadas em Pato Branco</a:t>
                      </a:r>
                      <a:endParaRPr lang="pt-B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11" marB="45711"/>
                </a:tc>
              </a:tr>
              <a:tr h="3129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1" dirty="0" smtClean="0">
                          <a:latin typeface="Arial" pitchFamily="34" charset="0"/>
                          <a:cs typeface="Arial" pitchFamily="34" charset="0"/>
                        </a:rPr>
                        <a:t>151</a:t>
                      </a:r>
                    </a:p>
                  </a:txBody>
                  <a:tcPr marL="91439" marR="91439" marT="45711" marB="45711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kumimoji="0" lang="pt-BR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Consultas  Médico Cirurgião – </a:t>
                      </a:r>
                    </a:p>
                  </a:txBody>
                  <a:tcPr marL="91439" marR="91439" marT="45711" marB="45711"/>
                </a:tc>
              </a:tr>
              <a:tr h="3129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</a:t>
                      </a:r>
                    </a:p>
                  </a:txBody>
                  <a:tcPr marL="91439" marR="91439" marT="45711" marB="4571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Cirurgias realizadas FHF -</a:t>
                      </a:r>
                    </a:p>
                  </a:txBody>
                  <a:tcPr marL="91439" marR="91439" marT="45711" marB="45711"/>
                </a:tc>
              </a:tr>
              <a:tr h="3129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</a:t>
                      </a:r>
                    </a:p>
                  </a:txBody>
                  <a:tcPr marL="91439" marR="91439" marT="45711" marB="4571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Próteses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Auditivas ( pacientes)</a:t>
                      </a:r>
                      <a:endParaRPr lang="pt-BR" sz="16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11" marB="45711"/>
                </a:tc>
              </a:tr>
              <a:tr h="3149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21</a:t>
                      </a:r>
                    </a:p>
                  </a:txBody>
                  <a:tcPr marL="89999" marR="89999" marT="46792" marB="4679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Exames Endoscopia Digestiva Alta</a:t>
                      </a:r>
                    </a:p>
                  </a:txBody>
                  <a:tcPr marL="89999" marR="89999" marT="46792" marB="46792" anchor="ctr" horzOverflow="overflow"/>
                </a:tc>
              </a:tr>
              <a:tr h="3149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154</a:t>
                      </a:r>
                    </a:p>
                  </a:txBody>
                  <a:tcPr marL="89999" marR="89999" marT="46792" marB="46792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EXAMES Ressonância Magnética e Tomografia Computadorizada</a:t>
                      </a:r>
                    </a:p>
                  </a:txBody>
                  <a:tcPr marL="89999" marR="89999" marT="46792" marB="46792" anchor="ctr" horzOverflow="overflow"/>
                </a:tc>
              </a:tr>
              <a:tr h="3149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89999" marR="89999" marT="46792" marB="46792" anchor="ctr" horzOverflow="overflow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Viagem para Doação de Sangue</a:t>
                      </a:r>
                      <a:r>
                        <a:rPr lang="pt-BR" sz="16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em Francisco Beltrão e Cascavel</a:t>
                      </a:r>
                      <a:endParaRPr kumimoji="0" lang="pt-B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89999" marR="89999" marT="46792" marB="46792" anchor="ctr" horzOverflow="overflow"/>
                </a:tc>
              </a:tr>
              <a:tr h="540523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236</a:t>
                      </a:r>
                    </a:p>
                  </a:txBody>
                  <a:tcPr marL="91439" marR="91439" marT="45711" marB="45711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600" b="1" i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Viagens fora do domicílio</a:t>
                      </a:r>
                      <a:r>
                        <a:rPr lang="pt-BR" sz="1600" b="1" i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para</a:t>
                      </a:r>
                      <a:r>
                        <a:rPr lang="pt-BR" sz="16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Francisco Beltrão,  Pato Branco, Curitiba e Cascavel</a:t>
                      </a:r>
                    </a:p>
                  </a:txBody>
                  <a:tcPr marL="91439" marR="91439" marT="45711" marB="45711"/>
                </a:tc>
              </a:tr>
              <a:tr h="428628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29</a:t>
                      </a:r>
                    </a:p>
                  </a:txBody>
                  <a:tcPr marL="91439" marR="91439" marT="45711" marB="4571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Passagens à CTBA, tratamento fora do domicilio;</a:t>
                      </a:r>
                      <a:endParaRPr lang="pt-BR" sz="1600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11" marB="45711"/>
                </a:tc>
              </a:tr>
              <a:tr h="571504">
                <a:tc>
                  <a:txBody>
                    <a:bodyPr/>
                    <a:lstStyle/>
                    <a:p>
                      <a:pPr algn="ctr"/>
                      <a:r>
                        <a:rPr lang="pt-BR" sz="1600" b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73</a:t>
                      </a:r>
                      <a:endParaRPr lang="pt-BR" sz="16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11" marB="4571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Exame de ECG (Realizado através do Programa </a:t>
                      </a:r>
                      <a:r>
                        <a:rPr kumimoji="0" lang="pt-B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TeleSaude</a:t>
                      </a: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/UBS);</a:t>
                      </a:r>
                    </a:p>
                    <a:p>
                      <a:pPr algn="l"/>
                      <a:endParaRPr lang="pt-BR" sz="1600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9" marR="91439" marT="45711" marB="45711"/>
                </a:tc>
              </a:tr>
            </a:tbl>
          </a:graphicData>
        </a:graphic>
      </p:graphicFrame>
      <p:sp>
        <p:nvSpPr>
          <p:cNvPr id="24578" name="Título 1"/>
          <p:cNvSpPr>
            <a:spLocks noGrp="1"/>
          </p:cNvSpPr>
          <p:nvPr>
            <p:ph type="title"/>
          </p:nvPr>
        </p:nvSpPr>
        <p:spPr>
          <a:xfrm>
            <a:off x="357188" y="0"/>
            <a:ext cx="8229600" cy="7651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2600" b="1" dirty="0" smtClean="0">
                <a:solidFill>
                  <a:schemeClr val="tx1"/>
                </a:solidFill>
              </a:rPr>
              <a:t>Secretaria Municipal de Saúde </a:t>
            </a:r>
            <a:br>
              <a:rPr lang="pt-BR" sz="2600" b="1" dirty="0" smtClean="0">
                <a:solidFill>
                  <a:schemeClr val="tx1"/>
                </a:solidFill>
              </a:rPr>
            </a:br>
            <a:r>
              <a:rPr lang="pt-BR" sz="2600" b="1" dirty="0" smtClean="0">
                <a:solidFill>
                  <a:schemeClr val="tx1"/>
                </a:solidFill>
              </a:rPr>
              <a:t> SERVIÇOS REALIZADOS NO QUADRIMESTRE</a:t>
            </a:r>
            <a:endParaRPr lang="pt-BR" sz="2600" dirty="0" smtClean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1285861"/>
            <a:ext cx="8229600" cy="5286390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pt-BR" altLang="pt-BR" sz="2800" b="1" dirty="0" smtClean="0">
                <a:latin typeface="Arial" pitchFamily="34" charset="0"/>
              </a:rPr>
              <a:t>Composição  Através da XI Conferencia Municipal de Saúde e nomeado pelo Prefeito Municipal através do </a:t>
            </a:r>
            <a:r>
              <a:rPr lang="pt-BR" altLang="pt-BR" sz="2800" b="1" smtClean="0">
                <a:latin typeface="Arial" pitchFamily="34" charset="0"/>
              </a:rPr>
              <a:t>Decreto 072/2020</a:t>
            </a:r>
            <a:r>
              <a:rPr lang="pt-BR" altLang="pt-BR" sz="2800" b="1" dirty="0" smtClean="0">
                <a:latin typeface="Arial" pitchFamily="34" charset="0"/>
              </a:rPr>
              <a:t>: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pt-BR" altLang="pt-BR" sz="2800" b="1" dirty="0" smtClean="0"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000" b="1" dirty="0" smtClean="0"/>
              <a:t>	Representantes dos Gestores e Prestadores da Saúde</a:t>
            </a:r>
          </a:p>
          <a:p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Cleci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Pienow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Bitencourt- Titular- Secretaria Municipal de Saúde</a:t>
            </a:r>
          </a:p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 Gilberto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Eliker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–Suplente - Governo Municipal   </a:t>
            </a:r>
          </a:p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Rodrigo Luciano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Pirobano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–Titular - Fundação Hospitalar da Fronteira</a:t>
            </a:r>
          </a:p>
          <a:p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Dángela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Regina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Seitz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Priamo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-Suplente - Fundação Hospitalar da Fronteira   </a:t>
            </a:r>
          </a:p>
          <a:p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Rosimari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Polga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- Titular     APAE – Associação de Pais e Amigos dos Excepcionais</a:t>
            </a:r>
          </a:p>
          <a:p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Querolyn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C.R.Gnoatto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– Suplente - APAE – Associação de Pais e Amigos dos Excepcionais 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pt-BR" altLang="pt-BR" sz="2000" b="1" dirty="0" smtClean="0"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000" b="1" dirty="0" smtClean="0"/>
              <a:t>	Representantes dos profissionais de Saúde	</a:t>
            </a:r>
          </a:p>
          <a:p>
            <a:r>
              <a:rPr lang="pt-BR" sz="2000" i="1" dirty="0" smtClean="0">
                <a:latin typeface="Arial" pitchFamily="34" charset="0"/>
                <a:cs typeface="Arial" pitchFamily="34" charset="0"/>
              </a:rPr>
              <a:t>Sylvia Cristina </a:t>
            </a:r>
            <a:r>
              <a:rPr lang="pt-BR" sz="2000" i="1" dirty="0" err="1" smtClean="0">
                <a:latin typeface="Arial" pitchFamily="34" charset="0"/>
                <a:cs typeface="Arial" pitchFamily="34" charset="0"/>
              </a:rPr>
              <a:t>Caramori</a:t>
            </a:r>
            <a:r>
              <a:rPr lang="pt-BR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i="1" dirty="0" err="1" smtClean="0">
                <a:latin typeface="Arial" pitchFamily="34" charset="0"/>
                <a:cs typeface="Arial" pitchFamily="34" charset="0"/>
              </a:rPr>
              <a:t>Candiago</a:t>
            </a:r>
            <a:r>
              <a:rPr lang="pt-BR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i="1" dirty="0" smtClean="0">
                <a:latin typeface="Arial" pitchFamily="34" charset="0"/>
                <a:cs typeface="Arial" pitchFamily="34" charset="0"/>
              </a:rPr>
              <a:t>Titular - CREFITO – Fisioterapia</a:t>
            </a: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000" i="1" dirty="0" smtClean="0">
                <a:latin typeface="Arial" pitchFamily="34" charset="0"/>
                <a:cs typeface="Arial" pitchFamily="34" charset="0"/>
              </a:rPr>
              <a:t>Gabriela </a:t>
            </a:r>
            <a:r>
              <a:rPr lang="pt-BR" sz="2000" i="1" dirty="0" err="1" smtClean="0">
                <a:latin typeface="Arial" pitchFamily="34" charset="0"/>
                <a:cs typeface="Arial" pitchFamily="34" charset="0"/>
              </a:rPr>
              <a:t>Lenice</a:t>
            </a:r>
            <a:r>
              <a:rPr lang="pt-BR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i="1" dirty="0" err="1" smtClean="0">
                <a:latin typeface="Arial" pitchFamily="34" charset="0"/>
                <a:cs typeface="Arial" pitchFamily="34" charset="0"/>
              </a:rPr>
              <a:t>Winsiewski</a:t>
            </a:r>
            <a:r>
              <a:rPr lang="pt-BR" sz="2000" i="1" dirty="0" smtClean="0">
                <a:latin typeface="Arial" pitchFamily="34" charset="0"/>
                <a:cs typeface="Arial" pitchFamily="34" charset="0"/>
              </a:rPr>
              <a:t> - Suplente -</a:t>
            </a:r>
            <a:r>
              <a:rPr lang="pt-BR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i="1" dirty="0" smtClean="0">
                <a:latin typeface="Arial" pitchFamily="34" charset="0"/>
                <a:cs typeface="Arial" pitchFamily="34" charset="0"/>
              </a:rPr>
              <a:t>CRF – Farmácia</a:t>
            </a:r>
            <a:r>
              <a:rPr lang="pt-BR" sz="2000" b="1" i="1" dirty="0" smtClean="0">
                <a:latin typeface="Arial" pitchFamily="34" charset="0"/>
                <a:cs typeface="Arial" pitchFamily="34" charset="0"/>
              </a:rPr>
              <a:t> </a:t>
            </a: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000" i="1" dirty="0" smtClean="0">
                <a:latin typeface="Arial" pitchFamily="34" charset="0"/>
                <a:cs typeface="Arial" pitchFamily="34" charset="0"/>
              </a:rPr>
              <a:t>Clarice </a:t>
            </a:r>
            <a:r>
              <a:rPr lang="pt-BR" sz="2000" i="1" dirty="0" err="1" smtClean="0">
                <a:latin typeface="Arial" pitchFamily="34" charset="0"/>
                <a:cs typeface="Arial" pitchFamily="34" charset="0"/>
              </a:rPr>
              <a:t>Dianir</a:t>
            </a:r>
            <a:r>
              <a:rPr lang="pt-BR" sz="2000" i="1" dirty="0" smtClean="0">
                <a:latin typeface="Arial" pitchFamily="34" charset="0"/>
                <a:cs typeface="Arial" pitchFamily="34" charset="0"/>
              </a:rPr>
              <a:t> Von </a:t>
            </a:r>
            <a:r>
              <a:rPr lang="pt-BR" sz="2000" i="1" dirty="0" err="1" smtClean="0">
                <a:latin typeface="Arial" pitchFamily="34" charset="0"/>
                <a:cs typeface="Arial" pitchFamily="34" charset="0"/>
              </a:rPr>
              <a:t>Muhlen</a:t>
            </a:r>
            <a:r>
              <a:rPr lang="pt-BR" sz="2000" i="1" dirty="0" smtClean="0">
                <a:latin typeface="Arial" pitchFamily="34" charset="0"/>
                <a:cs typeface="Arial" pitchFamily="34" charset="0"/>
              </a:rPr>
              <a:t> Chagas – Titular - CRO – Odontologia</a:t>
            </a: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000" i="1" dirty="0" err="1" smtClean="0">
                <a:latin typeface="Arial" pitchFamily="34" charset="0"/>
                <a:cs typeface="Arial" pitchFamily="34" charset="0"/>
              </a:rPr>
              <a:t>Catiane</a:t>
            </a:r>
            <a:r>
              <a:rPr lang="pt-BR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i="1" dirty="0" err="1" smtClean="0">
                <a:latin typeface="Arial" pitchFamily="34" charset="0"/>
                <a:cs typeface="Arial" pitchFamily="34" charset="0"/>
              </a:rPr>
              <a:t>Felippi</a:t>
            </a:r>
            <a:r>
              <a:rPr lang="pt-BR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i="1" dirty="0" err="1" smtClean="0">
                <a:latin typeface="Arial" pitchFamily="34" charset="0"/>
                <a:cs typeface="Arial" pitchFamily="34" charset="0"/>
              </a:rPr>
              <a:t>Martinazzo</a:t>
            </a:r>
            <a:r>
              <a:rPr lang="pt-BR" sz="2000" i="1" dirty="0" smtClean="0">
                <a:latin typeface="Arial" pitchFamily="34" charset="0"/>
                <a:cs typeface="Arial" pitchFamily="34" charset="0"/>
              </a:rPr>
              <a:t> – Suplente - COREN- Enfermagem  </a:t>
            </a: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000" i="1" dirty="0" err="1" smtClean="0">
                <a:latin typeface="Arial" pitchFamily="34" charset="0"/>
                <a:cs typeface="Arial" pitchFamily="34" charset="0"/>
              </a:rPr>
              <a:t>Ligiane</a:t>
            </a:r>
            <a:r>
              <a:rPr lang="pt-BR" sz="2000" i="1" dirty="0" smtClean="0">
                <a:latin typeface="Arial" pitchFamily="34" charset="0"/>
                <a:cs typeface="Arial" pitchFamily="34" charset="0"/>
              </a:rPr>
              <a:t> Borges Ortega – Titular -</a:t>
            </a:r>
            <a:r>
              <a:rPr lang="pt-BR" sz="20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i="1" dirty="0" smtClean="0">
                <a:latin typeface="Arial" pitchFamily="34" charset="0"/>
                <a:cs typeface="Arial" pitchFamily="34" charset="0"/>
              </a:rPr>
              <a:t>CRN- Nutrição    </a:t>
            </a: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000" i="1" dirty="0" err="1" smtClean="0">
                <a:latin typeface="Arial" pitchFamily="34" charset="0"/>
                <a:cs typeface="Arial" pitchFamily="34" charset="0"/>
              </a:rPr>
              <a:t>Andreia</a:t>
            </a:r>
            <a:r>
              <a:rPr lang="pt-BR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i="1" dirty="0" err="1" smtClean="0">
                <a:latin typeface="Arial" pitchFamily="34" charset="0"/>
                <a:cs typeface="Arial" pitchFamily="34" charset="0"/>
              </a:rPr>
              <a:t>Erivandra</a:t>
            </a:r>
            <a:r>
              <a:rPr lang="pt-BR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i="1" dirty="0" err="1" smtClean="0">
                <a:latin typeface="Arial" pitchFamily="34" charset="0"/>
                <a:cs typeface="Arial" pitchFamily="34" charset="0"/>
              </a:rPr>
              <a:t>Spillari</a:t>
            </a:r>
            <a:r>
              <a:rPr lang="pt-BR" sz="2000" i="1" dirty="0" smtClean="0">
                <a:latin typeface="Arial" pitchFamily="34" charset="0"/>
                <a:cs typeface="Arial" pitchFamily="34" charset="0"/>
              </a:rPr>
              <a:t> - Suplente - CRP – Psicologia</a:t>
            </a:r>
            <a:r>
              <a:rPr lang="pt-BR" altLang="pt-BR" sz="2000" b="1" dirty="0" smtClean="0">
                <a:latin typeface="Arial" pitchFamily="34" charset="0"/>
                <a:cs typeface="Arial" pitchFamily="34" charset="0"/>
              </a:rPr>
              <a:t>	</a:t>
            </a:r>
            <a:endParaRPr lang="pt-BR" altLang="pt-BR" sz="2000" i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pt-BR" altLang="pt-BR" sz="2000" i="1" dirty="0" smtClean="0">
                <a:latin typeface="Arial" pitchFamily="34" charset="0"/>
                <a:cs typeface="Arial" pitchFamily="34" charset="0"/>
              </a:rPr>
              <a:t>	</a:t>
            </a:r>
            <a:endParaRPr lang="pt-BR" altLang="pt-BR" sz="2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620713"/>
            <a:ext cx="8229600" cy="77628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4000" b="1" dirty="0" smtClean="0"/>
              <a:t>Conselho Municipal de Saúde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325563"/>
            <a:ext cx="8229600" cy="5014912"/>
          </a:xfrm>
        </p:spPr>
        <p:txBody>
          <a:bodyPr>
            <a:normAutofit fontScale="77500" lnSpcReduction="20000"/>
          </a:bodyPr>
          <a:lstStyle/>
          <a:p>
            <a:pPr marL="179388" indent="-274320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pt-BR" altLang="pt-BR" sz="2800" u="sng" dirty="0" smtClean="0"/>
              <a:t>Representantes dos Usuários:</a:t>
            </a:r>
          </a:p>
          <a:p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Marilei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Girardi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Vicente – Titular - Sindicato dos Trabalhadores Rurais </a:t>
            </a:r>
          </a:p>
          <a:p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Loreni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Terezinha Fernandes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Giongo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– Suplente - Sindicato dos Trabalhadores Rurais </a:t>
            </a:r>
          </a:p>
          <a:p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Lucivane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Araujo Silva – Titular - Associação Beneficente de Mães de Pranchita      </a:t>
            </a:r>
          </a:p>
          <a:p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Iêda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Terezinha Pascoal – Suplente - Associação Beneficente de Mães de Pranchita      </a:t>
            </a:r>
          </a:p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Marina Vaz – Titular - Associação de Idosos – Unidos para Sempre                                                    </a:t>
            </a:r>
          </a:p>
          <a:p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Fatima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Vieceli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Grillo – Suplente - Associação de Idosos – Unidos para Sempre   </a:t>
            </a:r>
          </a:p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Romilda Dos S.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Schmit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– Titular - Igreja Batista da Convenção de Pranchita </a:t>
            </a:r>
          </a:p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 Irineu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Schmit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­– Suplente - Igreja Batista da Convenção de Pranchita                                                     </a:t>
            </a:r>
          </a:p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Marli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Foppa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Di Domenico –Titular - Pastoral da Criança  </a:t>
            </a:r>
          </a:p>
          <a:p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Lenir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Teresinha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Viecelli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Poletti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- Suplente - Pastoral da Criança  </a:t>
            </a:r>
          </a:p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Sandra Eliza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Pertile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Giongo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- Titular- Igreja Católica  </a:t>
            </a:r>
          </a:p>
          <a:p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Adiles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Dalprai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Fornazari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– Suplente – Igreja Católica</a:t>
            </a:r>
          </a:p>
          <a:p>
            <a:pPr marL="179388" indent="-274320" eaLnBrk="1" fontAlgn="auto" hangingPunct="1"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altLang="pt-BR" sz="2000" b="1" dirty="0" smtClean="0">
              <a:latin typeface="Arial" pitchFamily="34" charset="0"/>
              <a:cs typeface="Arial" pitchFamily="34" charset="0"/>
            </a:endParaRPr>
          </a:p>
          <a:p>
            <a:pPr marL="179388" indent="-274320" eaLnBrk="1" fontAlgn="auto" hangingPunct="1"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altLang="pt-BR" sz="1800" dirty="0" smtClean="0">
                <a:latin typeface="Arial" pitchFamily="34" charset="0"/>
                <a:cs typeface="Arial" pitchFamily="34" charset="0"/>
              </a:rPr>
              <a:t>Durante o Quadrimestre o Conselho Municipal de Saúde se reuniu 2 vezes.</a:t>
            </a:r>
          </a:p>
          <a:p>
            <a:pPr marL="179388" indent="-274320" eaLnBrk="1" fontAlgn="auto" hangingPunct="1"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altLang="pt-BR" sz="1800" i="1" dirty="0" smtClean="0">
                <a:latin typeface="Arial" pitchFamily="34" charset="0"/>
                <a:cs typeface="Arial" pitchFamily="34" charset="0"/>
              </a:rPr>
              <a:t>O presente relatório   refere-se  aos dados para o 2º Quadrimestre da Audiência Publica de 2020, a qual foi apresentada e aprovada no CMS  na reunião ordinária realizada 17 de setembro de 2020. </a:t>
            </a:r>
          </a:p>
          <a:p>
            <a:pPr marL="179388" indent="-274320" eaLnBrk="1" fontAlgn="auto" hangingPunct="1"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altLang="pt-BR" sz="2200" dirty="0" smtClean="0"/>
          </a:p>
          <a:p>
            <a:pPr marL="179388" indent="-274320" eaLnBrk="1" fontAlgn="auto" hangingPunct="1">
              <a:spcBef>
                <a:spcPct val="0"/>
              </a:spcBef>
              <a:spcAft>
                <a:spcPts val="0"/>
              </a:spcAft>
              <a:buFont typeface="Wingdings"/>
              <a:buNone/>
              <a:defRPr/>
            </a:pPr>
            <a:r>
              <a:rPr lang="pt-BR" altLang="pt-BR" sz="1800" b="1" i="1" dirty="0" smtClean="0">
                <a:latin typeface="Baskerville Old Face" pitchFamily="18" charset="0"/>
              </a:rPr>
              <a:t>JULIANA </a:t>
            </a:r>
            <a:r>
              <a:rPr lang="pt-BR" altLang="pt-BR" sz="1800" b="1" i="1" dirty="0" err="1" smtClean="0">
                <a:latin typeface="Baskerville Old Face" pitchFamily="18" charset="0"/>
              </a:rPr>
              <a:t>Z.</a:t>
            </a:r>
            <a:r>
              <a:rPr lang="pt-BR" altLang="pt-BR" sz="1800" b="1" i="1" dirty="0" smtClean="0">
                <a:latin typeface="Baskerville Old Face" pitchFamily="18" charset="0"/>
              </a:rPr>
              <a:t>CONTI </a:t>
            </a:r>
            <a:r>
              <a:rPr lang="pt-BR" altLang="pt-BR" sz="2200" b="1" i="1" dirty="0" smtClean="0">
                <a:latin typeface="Baskerville Old Face" pitchFamily="18" charset="0"/>
              </a:rPr>
              <a:t>		 </a:t>
            </a:r>
            <a:r>
              <a:rPr lang="pt-BR" altLang="pt-BR" sz="1800" b="1" i="1" dirty="0" smtClean="0">
                <a:latin typeface="Baskerville Old Face" pitchFamily="18" charset="0"/>
              </a:rPr>
              <a:t>CLECI PIENOW BITTENCOURT </a:t>
            </a:r>
          </a:p>
          <a:p>
            <a:pPr marL="179388" indent="-274320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pt-BR" altLang="pt-BR" sz="2000" b="1" i="1" dirty="0" smtClean="0">
                <a:latin typeface="Baskerville Old Face" pitchFamily="18" charset="0"/>
              </a:rPr>
              <a:t>	Administrativo	                    </a:t>
            </a:r>
            <a:r>
              <a:rPr lang="pt-BR" altLang="pt-BR" sz="2000" b="1" i="1" dirty="0" smtClean="0">
                <a:latin typeface="Arial" charset="0"/>
              </a:rPr>
              <a:t> Secretária Municipal de Saúde</a:t>
            </a:r>
            <a:endParaRPr lang="pt-BR" altLang="pt-BR" sz="2200" b="1" i="1" dirty="0" smtClean="0">
              <a:latin typeface="Arial" charset="0"/>
            </a:endParaRPr>
          </a:p>
          <a:p>
            <a:pPr marL="179388" indent="-274320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pt-BR" altLang="pt-BR" sz="2200" b="1" i="1" dirty="0" smtClean="0">
              <a:latin typeface="Arial" charset="0"/>
            </a:endParaRPr>
          </a:p>
          <a:p>
            <a:pPr marL="179388" indent="-274320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pt-BR" altLang="pt-BR" sz="2200" b="1" i="1" dirty="0" smtClean="0">
              <a:latin typeface="Arial" charset="0"/>
            </a:endParaRPr>
          </a:p>
          <a:p>
            <a:pPr marL="179388" indent="-274320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pt-BR" altLang="pt-BR" sz="2200" b="1" i="1" dirty="0" smtClean="0">
              <a:latin typeface="Arial" charset="0"/>
            </a:endParaRPr>
          </a:p>
          <a:p>
            <a:pPr marL="179388" indent="-274320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pt-BR" altLang="pt-BR" sz="2200" b="1" i="1" dirty="0" smtClean="0">
              <a:latin typeface="Arial" charset="0"/>
            </a:endParaRPr>
          </a:p>
          <a:p>
            <a:pPr marL="179388" indent="-274320" eaLnBrk="1" fontAlgn="auto" hangingPunct="1">
              <a:spcBef>
                <a:spcPct val="0"/>
              </a:spcBef>
              <a:spcAft>
                <a:spcPts val="0"/>
              </a:spcAft>
              <a:buFont typeface="Wingdings"/>
              <a:buChar char=""/>
              <a:defRPr/>
            </a:pPr>
            <a:endParaRPr lang="pt-BR" altLang="pt-BR" sz="2200" b="1" dirty="0" smtClean="0">
              <a:latin typeface="Arial" charset="0"/>
            </a:endParaRPr>
          </a:p>
        </p:txBody>
      </p:sp>
      <p:sp>
        <p:nvSpPr>
          <p:cNvPr id="31747" name="Rectangle 2"/>
          <p:cNvSpPr>
            <a:spLocks noChangeArrowheads="1"/>
          </p:cNvSpPr>
          <p:nvPr/>
        </p:nvSpPr>
        <p:spPr bwMode="auto">
          <a:xfrm>
            <a:off x="684213" y="549275"/>
            <a:ext cx="822960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 eaLnBrk="1" hangingPunct="1"/>
            <a:r>
              <a:rPr lang="pt-BR" altLang="pt-BR" sz="4000" dirty="0">
                <a:solidFill>
                  <a:schemeClr val="tx2"/>
                </a:solidFill>
                <a:latin typeface="Calibri" pitchFamily="34" charset="0"/>
              </a:rPr>
              <a:t>Conselho Municipal de Saúde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Espaço Reservado para Conteúdo 2"/>
          <p:cNvSpPr>
            <a:spLocks noGrp="1"/>
          </p:cNvSpPr>
          <p:nvPr>
            <p:ph idx="1"/>
          </p:nvPr>
        </p:nvSpPr>
        <p:spPr>
          <a:xfrm>
            <a:off x="250825" y="1628775"/>
            <a:ext cx="8572500" cy="5229225"/>
          </a:xfrm>
        </p:spPr>
        <p:txBody>
          <a:bodyPr/>
          <a:lstStyle/>
          <a:p>
            <a:pPr marL="0" indent="0" algn="just" eaLnBrk="1" hangingPunct="1">
              <a:lnSpc>
                <a:spcPct val="150000"/>
              </a:lnSpc>
              <a:spcBef>
                <a:spcPct val="0"/>
              </a:spcBef>
              <a:buFont typeface="Wingdings 2" pitchFamily="18" charset="2"/>
              <a:buNone/>
            </a:pPr>
            <a:r>
              <a:rPr lang="pt-BR" altLang="pt-BR" sz="2500" dirty="0" smtClean="0">
                <a:latin typeface="Calibri" pitchFamily="34" charset="0"/>
              </a:rPr>
              <a:t>	A Lei Complementar Federal nº. 141, de 13/01/12, regulamentou a Emenda Constitucional 29 e, em seu Capítulo IV (da Transparência, Visibilidade, Fiscalização, Avaliação e Controle), Seção III (da Prestação de Contas), Artigo 36, estabeleceu  que:</a:t>
            </a:r>
          </a:p>
          <a:p>
            <a:pPr marL="0" indent="0" algn="ctr" eaLnBrk="1" hangingPunct="1">
              <a:lnSpc>
                <a:spcPct val="150000"/>
              </a:lnSpc>
              <a:spcBef>
                <a:spcPct val="0"/>
              </a:spcBef>
              <a:buFont typeface="Wingdings 2" pitchFamily="18" charset="2"/>
              <a:buNone/>
            </a:pPr>
            <a:r>
              <a:rPr lang="pt-BR" altLang="pt-BR" sz="2500" b="1" dirty="0" smtClean="0">
                <a:latin typeface="Calibri" pitchFamily="34" charset="0"/>
              </a:rPr>
              <a:t>“ O gestor do SUS em cada ente da Federação elaborará</a:t>
            </a:r>
          </a:p>
          <a:p>
            <a:pPr marL="0" indent="0" algn="ctr" eaLnBrk="1" hangingPunct="1">
              <a:lnSpc>
                <a:spcPct val="150000"/>
              </a:lnSpc>
              <a:spcBef>
                <a:spcPct val="0"/>
              </a:spcBef>
              <a:buFont typeface="Wingdings 2" pitchFamily="18" charset="2"/>
              <a:buNone/>
            </a:pPr>
            <a:r>
              <a:rPr lang="pt-BR" altLang="pt-BR" sz="2500" b="1" dirty="0" smtClean="0">
                <a:latin typeface="Calibri" pitchFamily="34" charset="0"/>
              </a:rPr>
              <a:t>Relatório detalhado referente ao quadrimestre anterior, o</a:t>
            </a:r>
          </a:p>
          <a:p>
            <a:pPr marL="0" indent="0" algn="ctr" eaLnBrk="1" hangingPunct="1">
              <a:lnSpc>
                <a:spcPct val="150000"/>
              </a:lnSpc>
              <a:spcBef>
                <a:spcPct val="0"/>
              </a:spcBef>
              <a:spcAft>
                <a:spcPts val="1200"/>
              </a:spcAft>
              <a:buFont typeface="Wingdings 2" pitchFamily="18" charset="2"/>
              <a:buNone/>
            </a:pPr>
            <a:r>
              <a:rPr lang="pt-BR" altLang="pt-BR" sz="2500" b="1" dirty="0" smtClean="0">
                <a:latin typeface="Calibri" pitchFamily="34" charset="0"/>
              </a:rPr>
              <a:t>qual conterá, no mínimo, as seguintes informações:</a:t>
            </a:r>
          </a:p>
        </p:txBody>
      </p:sp>
      <p:sp>
        <p:nvSpPr>
          <p:cNvPr id="7170" name="Título 1"/>
          <p:cNvSpPr>
            <a:spLocks noGrp="1"/>
          </p:cNvSpPr>
          <p:nvPr>
            <p:ph type="title"/>
          </p:nvPr>
        </p:nvSpPr>
        <p:spPr>
          <a:xfrm>
            <a:off x="468313" y="765175"/>
            <a:ext cx="8072437" cy="7143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tx1"/>
                </a:solidFill>
              </a:rPr>
              <a:t>APRESENTAÇÃO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Conteúdo 2"/>
          <p:cNvSpPr>
            <a:spLocks noGrp="1"/>
          </p:cNvSpPr>
          <p:nvPr>
            <p:ph idx="1"/>
          </p:nvPr>
        </p:nvSpPr>
        <p:spPr>
          <a:xfrm>
            <a:off x="323850" y="1628775"/>
            <a:ext cx="8569325" cy="4968875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Font typeface="Wingdings 2" pitchFamily="18" charset="2"/>
              <a:buNone/>
            </a:pPr>
            <a:r>
              <a:rPr lang="pt-BR" altLang="pt-BR" sz="2500" b="1" dirty="0" smtClean="0">
                <a:latin typeface="Calibri" pitchFamily="34" charset="0"/>
              </a:rPr>
              <a:t>I </a:t>
            </a:r>
            <a:r>
              <a:rPr lang="pt-BR" altLang="pt-BR" sz="2500" dirty="0" smtClean="0">
                <a:latin typeface="Calibri" pitchFamily="34" charset="0"/>
              </a:rPr>
              <a:t>– montante e fonte dos recursos aplicados no período;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Font typeface="Wingdings 2" pitchFamily="18" charset="2"/>
              <a:buNone/>
            </a:pPr>
            <a:r>
              <a:rPr lang="pt-BR" altLang="pt-BR" sz="2500" b="1" dirty="0" smtClean="0">
                <a:latin typeface="Calibri" pitchFamily="34" charset="0"/>
              </a:rPr>
              <a:t>II</a:t>
            </a:r>
            <a:r>
              <a:rPr lang="pt-BR" altLang="pt-BR" sz="2500" dirty="0" smtClean="0">
                <a:latin typeface="Calibri" pitchFamily="34" charset="0"/>
              </a:rPr>
              <a:t> – auditorias realizadas ou em fase de execução no período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Font typeface="Wingdings 2" pitchFamily="18" charset="2"/>
              <a:buNone/>
            </a:pPr>
            <a:r>
              <a:rPr lang="pt-BR" altLang="pt-BR" sz="2500" dirty="0" smtClean="0">
                <a:latin typeface="Calibri" pitchFamily="34" charset="0"/>
              </a:rPr>
              <a:t>e suas recomendações e determinações;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Font typeface="Wingdings 2" pitchFamily="18" charset="2"/>
              <a:buNone/>
            </a:pPr>
            <a:r>
              <a:rPr lang="pt-BR" altLang="pt-BR" sz="2500" b="1" dirty="0" smtClean="0">
                <a:latin typeface="Calibri" pitchFamily="34" charset="0"/>
              </a:rPr>
              <a:t>III</a:t>
            </a:r>
            <a:r>
              <a:rPr lang="pt-BR" altLang="pt-BR" sz="2500" dirty="0" smtClean="0">
                <a:latin typeface="Calibri" pitchFamily="34" charset="0"/>
              </a:rPr>
              <a:t> – oferta e produção de serviços públicos na rede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Font typeface="Wingdings 2" pitchFamily="18" charset="2"/>
              <a:buNone/>
            </a:pPr>
            <a:r>
              <a:rPr lang="pt-BR" altLang="pt-BR" sz="2500" dirty="0" smtClean="0">
                <a:latin typeface="Calibri" pitchFamily="34" charset="0"/>
              </a:rPr>
              <a:t>assistencial própria, contratada e conveniada, contemplando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Font typeface="Wingdings 2" pitchFamily="18" charset="2"/>
              <a:buNone/>
            </a:pPr>
            <a:r>
              <a:rPr lang="pt-BR" altLang="pt-BR" sz="2500" dirty="0" smtClean="0">
                <a:latin typeface="Calibri" pitchFamily="34" charset="0"/>
              </a:rPr>
              <a:t>esses dados com os indicadores de saúde da população em seu âmbito de atuação.</a:t>
            </a:r>
          </a:p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Font typeface="Wingdings 2" pitchFamily="18" charset="2"/>
              <a:buNone/>
            </a:pPr>
            <a:endParaRPr lang="pt-BR" altLang="pt-BR" sz="2500" dirty="0" smtClean="0">
              <a:latin typeface="Calibri" pitchFamily="34" charset="0"/>
            </a:endParaRPr>
          </a:p>
        </p:txBody>
      </p:sp>
      <p:sp>
        <p:nvSpPr>
          <p:cNvPr id="8195" name="Título 1"/>
          <p:cNvSpPr>
            <a:spLocks noGrp="1"/>
          </p:cNvSpPr>
          <p:nvPr>
            <p:ph type="title"/>
          </p:nvPr>
        </p:nvSpPr>
        <p:spPr>
          <a:xfrm>
            <a:off x="323850" y="765175"/>
            <a:ext cx="8072438" cy="7143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tx1"/>
                </a:solidFill>
              </a:rPr>
              <a:t>APRESENTAÇÃO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ço Reservado para Conteúdo 2"/>
          <p:cNvSpPr>
            <a:spLocks noGrp="1"/>
          </p:cNvSpPr>
          <p:nvPr>
            <p:ph idx="1"/>
          </p:nvPr>
        </p:nvSpPr>
        <p:spPr>
          <a:xfrm>
            <a:off x="468313" y="1844675"/>
            <a:ext cx="8229600" cy="4695825"/>
          </a:xfrm>
        </p:spPr>
        <p:txBody>
          <a:bodyPr>
            <a:normAutofit/>
          </a:bodyPr>
          <a:lstStyle/>
          <a:p>
            <a:pPr marL="0" indent="0" algn="just" eaLnBrk="1" hangingPunct="1">
              <a:spcBef>
                <a:spcPct val="50000"/>
              </a:spcBef>
              <a:spcAft>
                <a:spcPct val="50000"/>
              </a:spcAft>
              <a:buFont typeface="Wingdings 2" pitchFamily="18" charset="2"/>
              <a:buNone/>
            </a:pPr>
            <a:r>
              <a:rPr lang="pt-BR" dirty="0" smtClean="0">
                <a:latin typeface="Calibri" pitchFamily="34" charset="0"/>
              </a:rPr>
              <a:t>§ 5º O gestor do SUS apresentará, até o final dos meses de maio, setembro e fevereiro, em audiência pública na Casa Legislativa do respectivo ente da Federação, o Relatório de que trata o caput.”</a:t>
            </a:r>
          </a:p>
          <a:p>
            <a:pPr marL="0" indent="0" algn="just" eaLnBrk="1" hangingPunct="1">
              <a:spcBef>
                <a:spcPct val="50000"/>
              </a:spcBef>
              <a:spcAft>
                <a:spcPct val="50000"/>
              </a:spcAft>
              <a:buFont typeface="Wingdings 2" pitchFamily="18" charset="2"/>
              <a:buNone/>
            </a:pPr>
            <a:r>
              <a:rPr lang="pt-BR" dirty="0" smtClean="0">
                <a:latin typeface="Calibri" pitchFamily="34" charset="0"/>
              </a:rPr>
              <a:t>	Assim, a Prefeitura Municipal e a Secretaria Municipal de Saúde busca atender  a legislação, apresentando neste Relatório dados do </a:t>
            </a:r>
            <a:r>
              <a:rPr lang="pt-BR" b="1" dirty="0">
                <a:latin typeface="Calibri" pitchFamily="34" charset="0"/>
              </a:rPr>
              <a:t>3</a:t>
            </a:r>
            <a:r>
              <a:rPr lang="pt-BR" b="1" dirty="0" smtClean="0">
                <a:latin typeface="Calibri" pitchFamily="34" charset="0"/>
              </a:rPr>
              <a:t>º Quadrimestre de 2019. </a:t>
            </a:r>
          </a:p>
          <a:p>
            <a:pPr marL="0" indent="0" algn="just" eaLnBrk="1" hangingPunct="1">
              <a:spcBef>
                <a:spcPct val="50000"/>
              </a:spcBef>
              <a:spcAft>
                <a:spcPct val="50000"/>
              </a:spcAft>
              <a:buFont typeface="Wingdings 2" pitchFamily="18" charset="2"/>
              <a:buNone/>
            </a:pPr>
            <a:endParaRPr lang="pt-BR" dirty="0" smtClean="0">
              <a:latin typeface="Calibri" pitchFamily="34" charset="0"/>
            </a:endParaRPr>
          </a:p>
        </p:txBody>
      </p:sp>
      <p:sp>
        <p:nvSpPr>
          <p:cNvPr id="11267" name="Título 1"/>
          <p:cNvSpPr>
            <a:spLocks/>
          </p:cNvSpPr>
          <p:nvPr/>
        </p:nvSpPr>
        <p:spPr bwMode="auto">
          <a:xfrm>
            <a:off x="539750" y="620713"/>
            <a:ext cx="8072438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 algn="ctr" eaLnBrk="1" hangingPunct="1"/>
            <a:r>
              <a:rPr lang="pt-BR" altLang="pt-BR" sz="5000" dirty="0">
                <a:latin typeface="Calibri" pitchFamily="34" charset="0"/>
              </a:rPr>
              <a:t>APRESENTAÇÃO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428625" y="1214438"/>
            <a:ext cx="8229600" cy="5643562"/>
          </a:xfrm>
        </p:spPr>
        <p:txBody>
          <a:bodyPr/>
          <a:lstStyle/>
          <a:p>
            <a:pPr eaLnBrk="1" hangingPunct="1">
              <a:lnSpc>
                <a:spcPct val="160000"/>
              </a:lnSpc>
              <a:buFont typeface="Wingdings" pitchFamily="2" charset="2"/>
              <a:buChar char="Ø"/>
            </a:pPr>
            <a:r>
              <a:rPr lang="pt-BR" altLang="pt-BR" sz="2800" dirty="0" smtClean="0">
                <a:latin typeface="Calibri" pitchFamily="34" charset="0"/>
              </a:rPr>
              <a:t>LDO/PPA;</a:t>
            </a:r>
          </a:p>
          <a:p>
            <a:pPr eaLnBrk="1" hangingPunct="1">
              <a:lnSpc>
                <a:spcPct val="160000"/>
              </a:lnSpc>
              <a:buFont typeface="Wingdings" pitchFamily="2" charset="2"/>
              <a:buChar char="Ø"/>
            </a:pPr>
            <a:r>
              <a:rPr lang="pt-BR" altLang="pt-BR" sz="2800" dirty="0" smtClean="0">
                <a:latin typeface="Calibri" pitchFamily="34" charset="0"/>
              </a:rPr>
              <a:t>Conselho Municipal de Saúde;</a:t>
            </a:r>
          </a:p>
          <a:p>
            <a:pPr eaLnBrk="1" hangingPunct="1">
              <a:lnSpc>
                <a:spcPct val="160000"/>
              </a:lnSpc>
              <a:buFont typeface="Wingdings" pitchFamily="2" charset="2"/>
              <a:buChar char="Ø"/>
            </a:pPr>
            <a:r>
              <a:rPr lang="pt-BR" altLang="pt-BR" sz="2800" dirty="0" smtClean="0">
                <a:latin typeface="Calibri" pitchFamily="34" charset="0"/>
              </a:rPr>
              <a:t>Audiência Pública Quadrimestral;</a:t>
            </a:r>
          </a:p>
          <a:p>
            <a:pPr eaLnBrk="1" hangingPunct="1">
              <a:lnSpc>
                <a:spcPct val="160000"/>
              </a:lnSpc>
              <a:buFont typeface="Wingdings" pitchFamily="2" charset="2"/>
              <a:buChar char="Ø"/>
            </a:pPr>
            <a:r>
              <a:rPr lang="pt-BR" altLang="pt-BR" sz="2800" dirty="0" smtClean="0">
                <a:latin typeface="Calibri" pitchFamily="34" charset="0"/>
              </a:rPr>
              <a:t>CNES - Cadastro de Estabelecimentos;</a:t>
            </a:r>
          </a:p>
          <a:p>
            <a:pPr eaLnBrk="1" hangingPunct="1">
              <a:lnSpc>
                <a:spcPct val="160000"/>
              </a:lnSpc>
              <a:buFont typeface="Wingdings" pitchFamily="2" charset="2"/>
              <a:buChar char="Ø"/>
            </a:pPr>
            <a:r>
              <a:rPr lang="pt-BR" altLang="pt-BR" sz="2800" dirty="0" smtClean="0">
                <a:latin typeface="Calibri" pitchFamily="34" charset="0"/>
              </a:rPr>
              <a:t>Cartão SUS.;</a:t>
            </a:r>
          </a:p>
          <a:p>
            <a:pPr eaLnBrk="1" hangingPunct="1">
              <a:lnSpc>
                <a:spcPct val="160000"/>
              </a:lnSpc>
              <a:buFont typeface="Wingdings" pitchFamily="2" charset="2"/>
              <a:buChar char="Ø"/>
            </a:pPr>
            <a:r>
              <a:rPr lang="pt-BR" altLang="pt-BR" sz="2800" dirty="0" smtClean="0">
                <a:latin typeface="Calibri" pitchFamily="34" charset="0"/>
              </a:rPr>
              <a:t> DIGISUS.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285750"/>
            <a:ext cx="8229600" cy="5937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3500" b="1" dirty="0" smtClean="0">
                <a:solidFill>
                  <a:schemeClr val="tx1"/>
                </a:solidFill>
              </a:rPr>
              <a:t>RESPONSABILIDADES NA GESTÃO/SMS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304800" y="1214422"/>
          <a:ext cx="8686800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tx1"/>
                </a:solidFill>
              </a:rPr>
              <a:t>RESPONSABILIDADES NA GESTÃO/SMS</a:t>
            </a:r>
            <a:endParaRPr lang="pt-BR" dirty="0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549275"/>
            <a:ext cx="8229600" cy="7747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3500" b="1" smtClean="0">
                <a:solidFill>
                  <a:schemeClr val="tx1"/>
                </a:solidFill>
              </a:rPr>
              <a:t>Estrutura e Fluxo de Atendimento</a:t>
            </a:r>
          </a:p>
        </p:txBody>
      </p:sp>
      <p:graphicFrame>
        <p:nvGraphicFramePr>
          <p:cNvPr id="4" name="Diagrama 3"/>
          <p:cNvGraphicFramePr/>
          <p:nvPr/>
        </p:nvGraphicFramePr>
        <p:xfrm>
          <a:off x="357158" y="1571612"/>
          <a:ext cx="8412192" cy="4940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tângulo 1"/>
          <p:cNvSpPr>
            <a:spLocks noChangeArrowheads="1"/>
          </p:cNvSpPr>
          <p:nvPr/>
        </p:nvSpPr>
        <p:spPr bwMode="auto">
          <a:xfrm>
            <a:off x="1601391" y="188914"/>
            <a:ext cx="5994797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000" b="1" dirty="0" smtClean="0"/>
              <a:t>DEMONSTRATIVO DE APLICAÇÕES NA SAÚDE</a:t>
            </a:r>
            <a:br>
              <a:rPr lang="pt-BR" altLang="pt-BR" sz="2000" b="1" dirty="0" smtClean="0"/>
            </a:br>
            <a:r>
              <a:rPr lang="pt-BR" altLang="pt-BR" sz="1800" b="1" dirty="0" smtClean="0">
                <a:solidFill>
                  <a:schemeClr val="accent2"/>
                </a:solidFill>
              </a:rPr>
              <a:t>RELATÓRIO RESUMIDO DA EXECUÇAO ORCAMENTÁRIA ATÉ O SEGUNDO QUADRIMESTRE DE 2020.</a:t>
            </a:r>
            <a:endParaRPr lang="pt-BR" altLang="pt-BR" sz="1800" dirty="0">
              <a:solidFill>
                <a:schemeClr val="accent2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571472" y="1773241"/>
          <a:ext cx="8286808" cy="4941908"/>
        </p:xfrm>
        <a:graphic>
          <a:graphicData uri="http://schemas.openxmlformats.org/drawingml/2006/table">
            <a:tbl>
              <a:tblPr/>
              <a:tblGrid>
                <a:gridCol w="5271970"/>
                <a:gridCol w="3014838"/>
              </a:tblGrid>
              <a:tr h="4316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RECEITA ORÇAMENTÁRIA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EXERCÍCIO DE 2020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4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Receitas/Impostos</a:t>
                      </a:r>
                      <a:endParaRPr kumimoji="0" lang="pt-BR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Receitas de </a:t>
                      </a:r>
                      <a:r>
                        <a:rPr kumimoji="0" lang="pt-BR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Transf</a:t>
                      </a:r>
                      <a:r>
                        <a:rPr kumimoji="0" lang="pt-B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pt-BR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Const</a:t>
                      </a:r>
                      <a:r>
                        <a:rPr kumimoji="0" lang="pt-B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Legais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pt-BR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Total da Receita para Apuração da Aplicação em Saúde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pt-BR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Transferência Recursos do S.U.S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 União para o Município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Do Estado para o Município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pt-BR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Outras Receitas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pt-B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pt-B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TOTAL RECEITAS ADICIONAIS PARA FINANCIAMENTO DO SUS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1.394.891,76</a:t>
                      </a:r>
                      <a:r>
                        <a:rPr kumimoji="0" lang="pt-B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               10.983.317,80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</a:rPr>
                        <a:t>12.378.209,56</a:t>
                      </a:r>
                      <a:r>
                        <a:rPr kumimoji="0" lang="pt-B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pt-BR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pt-BR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</a:rPr>
                        <a:t> </a:t>
                      </a: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</a:rPr>
                        <a:t>1.165.786,12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</a:rPr>
                        <a:t>                                </a:t>
                      </a:r>
                      <a:endParaRPr kumimoji="0" lang="pt-BR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pt-BR" sz="1800" b="0" dirty="0" smtClean="0">
                          <a:latin typeface="+mj-lt"/>
                        </a:rPr>
                        <a:t>    977.386,12</a:t>
                      </a: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188.400,00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                    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</a:rPr>
                        <a:t>862.535,48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pt-B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pt-BR" sz="1800" b="1" dirty="0" smtClean="0">
                          <a:latin typeface="+mj-lt"/>
                        </a:rPr>
                        <a:t>             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       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</a:rPr>
                        <a:t>2.2028.321,60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</a:t>
                      </a:r>
                      <a:r>
                        <a:rPr kumimoji="0" lang="pt-B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</a:t>
                      </a:r>
                      <a:endParaRPr kumimoji="0" lang="pt-B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kumimoji="0" lang="pt-BR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4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pt-BR" sz="1800" b="1" i="1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4BA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0037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214282" y="188913"/>
          <a:ext cx="8715436" cy="6811360"/>
        </p:xfrm>
        <a:graphic>
          <a:graphicData uri="http://schemas.openxmlformats.org/drawingml/2006/table">
            <a:tbl>
              <a:tblPr/>
              <a:tblGrid>
                <a:gridCol w="6072310"/>
                <a:gridCol w="2643126"/>
              </a:tblGrid>
              <a:tr h="7937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DESPESAS COM MANUTENÇÃO DA SAÚDE</a:t>
                      </a:r>
                      <a:endParaRPr kumimoji="0" lang="pt-B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0" marR="91450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4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Até o 2º Quadrimestre</a:t>
                      </a:r>
                    </a:p>
                  </a:txBody>
                  <a:tcPr marL="91450" marR="91450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4BA"/>
                    </a:solidFill>
                  </a:tcPr>
                </a:tc>
              </a:tr>
              <a:tr h="173196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APURAÇÃO DO CUMPRIMENTO DO LIMITE MÍNIMO PARA APLICAÇÃO EM AÇÕES E SERVIÇOS PÚBLICOS DE SAÚDE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(ASPS)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pt-B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      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Valor Aplicado em ASPS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pt-B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pt-B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Despesa Mínima a ser Aplicada em ASPS x 15%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               ( LC 151/2012)</a:t>
                      </a:r>
                    </a:p>
                  </a:txBody>
                  <a:tcPr marL="91450" marR="91450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</a:rPr>
                        <a:t>3.054.390,61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pt-B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pt-B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</a:rPr>
                        <a:t>1.856.731,43</a:t>
                      </a:r>
                    </a:p>
                  </a:txBody>
                  <a:tcPr marL="91450" marR="91450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72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ÍNDICE AJUSTADO SAÚDE (Mínimo 15%) Limite Constitucional</a:t>
                      </a:r>
                    </a:p>
                  </a:txBody>
                  <a:tcPr marL="91450" marR="91450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</a:rPr>
                        <a:t>  25,74 %</a:t>
                      </a:r>
                    </a:p>
                  </a:txBody>
                  <a:tcPr marL="91450" marR="91450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671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DESPESA COM SAÚDE NÃO COMPUTADAS NO CÁLCULO DO MÍNIMO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(Despesas com Recursos do SUS)</a:t>
                      </a:r>
                    </a:p>
                  </a:txBody>
                  <a:tcPr marL="91450" marR="91450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</a:t>
                      </a:r>
                      <a:r>
                        <a:rPr kumimoji="0" lang="pt-B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cs typeface="Times New Roman" pitchFamily="18" charset="0"/>
                        </a:rPr>
                        <a:t>    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Times New Roman" pitchFamily="18" charset="0"/>
                        </a:rPr>
                        <a:t>2.751.092,56  </a:t>
                      </a:r>
                      <a:r>
                        <a:rPr kumimoji="0" lang="pt-B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cs typeface="Times New Roman" pitchFamily="18" charset="0"/>
                        </a:rPr>
                        <a:t>  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</a:t>
                      </a:r>
                    </a:p>
                  </a:txBody>
                  <a:tcPr marL="91450" marR="91450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78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pt-B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0" marR="91450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pt-BR" sz="2000" b="1" i="1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50" marR="91450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22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TOTAL DE DESPESAS COM SAÚDE</a:t>
                      </a:r>
                    </a:p>
                  </a:txBody>
                  <a:tcPr marL="91450" marR="91450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5.805.483,17</a:t>
                      </a:r>
                    </a:p>
                  </a:txBody>
                  <a:tcPr marL="91450" marR="91450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590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pa Dura">
  <a:themeElements>
    <a:clrScheme name="Capa Dura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apa Dura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apa Dura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34515</TotalTime>
  <Words>1263</Words>
  <Application>Microsoft Office PowerPoint</Application>
  <PresentationFormat>Apresentação na tela (4:3)</PresentationFormat>
  <Paragraphs>316</Paragraphs>
  <Slides>19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9" baseType="lpstr">
      <vt:lpstr>Arial</vt:lpstr>
      <vt:lpstr>Arial Black</vt:lpstr>
      <vt:lpstr>Baskerville Old Face</vt:lpstr>
      <vt:lpstr>Book Antiqua</vt:lpstr>
      <vt:lpstr>Calibri</vt:lpstr>
      <vt:lpstr>Times New Roman</vt:lpstr>
      <vt:lpstr>Verdana</vt:lpstr>
      <vt:lpstr>Wingdings</vt:lpstr>
      <vt:lpstr>Wingdings 2</vt:lpstr>
      <vt:lpstr>Capa Dura</vt:lpstr>
      <vt:lpstr>Prefeitura Municipal de Pranchita PR. </vt:lpstr>
      <vt:lpstr>APRESENTAÇÃO</vt:lpstr>
      <vt:lpstr>APRESENTAÇÃO</vt:lpstr>
      <vt:lpstr>Apresentação do PowerPoint</vt:lpstr>
      <vt:lpstr>RESPONSABILIDADES NA GESTÃO/SMS</vt:lpstr>
      <vt:lpstr>RESPONSABILIDADES NA GESTÃO/SMS</vt:lpstr>
      <vt:lpstr>Estrutura e Fluxo de Atendimento</vt:lpstr>
      <vt:lpstr>Apresentação do PowerPoint</vt:lpstr>
      <vt:lpstr>Apresentação do PowerPoint</vt:lpstr>
      <vt:lpstr>Apresentação do PowerPoint</vt:lpstr>
      <vt:lpstr>Apresentação do PowerPoint</vt:lpstr>
      <vt:lpstr>INDICADORES EPIDEMIOLÓGICOS</vt:lpstr>
      <vt:lpstr>INDICADORES EPIDEMIOLÓGICOS:</vt:lpstr>
      <vt:lpstr>SERVIÇOS REALIZADOS NO QUADRIMESTRE:</vt:lpstr>
      <vt:lpstr>SERVIÇOS REALIZADOS NO QUADRIMESTRE</vt:lpstr>
      <vt:lpstr>Serviços realizados no Quadrimestre</vt:lpstr>
      <vt:lpstr>Secretaria Municipal de Saúde   SERVIÇOS REALIZADOS NO QUADRIMESTRE</vt:lpstr>
      <vt:lpstr>Conselho Municipal de Saúde</vt:lpstr>
      <vt:lpstr>Apresentação do PowerPoint</vt:lpstr>
    </vt:vector>
  </TitlesOfParts>
  <Company>NOTESAUDE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NOTESAUDE</dc:creator>
  <cp:lastModifiedBy>mayara dalla libera</cp:lastModifiedBy>
  <cp:revision>2692</cp:revision>
  <cp:lastPrinted>2016-11-21T16:58:34Z</cp:lastPrinted>
  <dcterms:created xsi:type="dcterms:W3CDTF">2010-04-21T22:00:43Z</dcterms:created>
  <dcterms:modified xsi:type="dcterms:W3CDTF">2020-09-30T10:29:46Z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4</vt:i4>
  </property>
</Properties>
</file>