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8"/>
  </p:notesMasterIdLst>
  <p:handoutMasterIdLst>
    <p:handoutMasterId r:id="rId39"/>
  </p:handoutMasterIdLst>
  <p:sldIdLst>
    <p:sldId id="256" r:id="rId2"/>
    <p:sldId id="696" r:id="rId3"/>
    <p:sldId id="698" r:id="rId4"/>
    <p:sldId id="697" r:id="rId5"/>
    <p:sldId id="406" r:id="rId6"/>
    <p:sldId id="693" r:id="rId7"/>
    <p:sldId id="715" r:id="rId8"/>
    <p:sldId id="701" r:id="rId9"/>
    <p:sldId id="702" r:id="rId10"/>
    <p:sldId id="703" r:id="rId11"/>
    <p:sldId id="704" r:id="rId12"/>
    <p:sldId id="705" r:id="rId13"/>
    <p:sldId id="712" r:id="rId14"/>
    <p:sldId id="713" r:id="rId15"/>
    <p:sldId id="706" r:id="rId16"/>
    <p:sldId id="707" r:id="rId17"/>
    <p:sldId id="695" r:id="rId18"/>
    <p:sldId id="408" r:id="rId19"/>
    <p:sldId id="692" r:id="rId20"/>
    <p:sldId id="708" r:id="rId21"/>
    <p:sldId id="709" r:id="rId22"/>
    <p:sldId id="710" r:id="rId23"/>
    <p:sldId id="711" r:id="rId24"/>
    <p:sldId id="276" r:id="rId25"/>
    <p:sldId id="471" r:id="rId26"/>
    <p:sldId id="444" r:id="rId27"/>
    <p:sldId id="716" r:id="rId28"/>
    <p:sldId id="717" r:id="rId29"/>
    <p:sldId id="719" r:id="rId30"/>
    <p:sldId id="718" r:id="rId31"/>
    <p:sldId id="699" r:id="rId32"/>
    <p:sldId id="298" r:id="rId33"/>
    <p:sldId id="612" r:id="rId34"/>
    <p:sldId id="613" r:id="rId35"/>
    <p:sldId id="614" r:id="rId36"/>
    <p:sldId id="617" r:id="rId3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88" autoAdjust="0"/>
    <p:restoredTop sz="73656" autoAdjust="0"/>
  </p:normalViewPr>
  <p:slideViewPr>
    <p:cSldViewPr>
      <p:cViewPr varScale="1">
        <p:scale>
          <a:sx n="68" d="100"/>
          <a:sy n="68" d="100"/>
        </p:scale>
        <p:origin x="150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4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2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C53D9-D056-4050-83C1-329A4B0DBF03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CE916-372C-42CC-95E2-2787BBAF4D9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2403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2A092-EDEC-4245-9A57-16DC900A17E3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E93C9-9293-42FA-BE30-B33C0A8EF2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6916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E93C9-9293-42FA-BE30-B33C0A8EF2BD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2129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E93C9-9293-42FA-BE30-B33C0A8EF2BD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4154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E93C9-9293-42FA-BE30-B33C0A8EF2BD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819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D53-4018-48D1-843B-17643F77F627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8639A0B-373D-409D-ABF9-CBD6AB904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D53-4018-48D1-843B-17643F77F627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39A0B-373D-409D-ABF9-CBD6AB9042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8639A0B-373D-409D-ABF9-CBD6AB904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D53-4018-48D1-843B-17643F77F627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D53-4018-48D1-843B-17643F77F627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8639A0B-373D-409D-ABF9-CBD6AB904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ângu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D53-4018-48D1-843B-17643F77F627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8639A0B-373D-409D-ABF9-CBD6AB904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1325D53-4018-48D1-843B-17643F77F627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39A0B-373D-409D-ABF9-CBD6AB904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ângu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ângu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D53-4018-48D1-843B-17643F77F627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ço Reservado para Conteúd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Conteúd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8639A0B-373D-409D-ABF9-CBD6AB904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Títu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D53-4018-48D1-843B-17643F77F627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8639A0B-373D-409D-ABF9-CBD6AB9042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D53-4018-48D1-843B-17643F77F627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8639A0B-373D-409D-ABF9-CBD6AB9042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ângu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ço Reservado para Conteúd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8639A0B-373D-409D-ABF9-CBD6AB904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Retângu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D53-4018-48D1-843B-17643F77F627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ector reto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ângu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8639A0B-373D-409D-ABF9-CBD6AB904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1325D53-4018-48D1-843B-17643F77F627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1325D53-4018-48D1-843B-17643F77F627}" type="datetimeFigureOut">
              <a:rPr lang="pt-BR" smtClean="0"/>
              <a:pPr/>
              <a:t>29/09/2020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8639A0B-373D-409D-ABF9-CBD6AB904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images.google.com.br/imgres?imgurl=http://www.mallet.pr.gov.br/Site_mallet/materias/2007/fevereiro/RelatoriodoControleLeitenoanode2006/leite.jpg&amp;imgrefurl=http://www.mallet.pr.gov.br/Site_mallet/materias/2007/fevereiro/RelatoriodoControleLeitenoanode2006/index.asp&amp;usg=__yVsoqxLOVAOmsONFBzaNthKIIMw=&amp;h=306&amp;w=375&amp;sz=32&amp;hl=pt-BR&amp;start=1&amp;tbnid=ZPQ5JZUoAzrKwM:&amp;tbnh=100&amp;tbnw=122&amp;prev=/images?q=programa+leite+das+crian%C3%A7as&amp;gbv=2&amp;hl=pt-BR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500042"/>
            <a:ext cx="9144000" cy="5801844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pt-BR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AUDIÊNCIA </a:t>
            </a:r>
            <a:r>
              <a:rPr lang="pt-BR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PÚBLICA/ECA</a:t>
            </a:r>
            <a:r>
              <a:rPr lang="pt-BR" sz="4800" b="1" i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4800" b="1" i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t-BR" sz="20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r>
              <a:rPr lang="pt-BR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Instrução Normativa 036/2009 do TC/PR</a:t>
            </a:r>
            <a:r>
              <a:rPr lang="pt-BR" sz="20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0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t-B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</a:t>
            </a:r>
            <a:br>
              <a:rPr lang="pt-B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t-B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pt-B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pt-BR" sz="36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sz="36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º </a:t>
            </a:r>
            <a:r>
              <a:rPr lang="pt-BR" sz="32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QUADRIMESTRE </a:t>
            </a:r>
            <a:r>
              <a:rPr lang="pt-BR" sz="32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pt-BR" sz="32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2020.</a:t>
            </a:r>
            <a:r>
              <a:rPr lang="pt-BR" sz="2000" u="sng" dirty="0">
                <a:latin typeface="Arial" pitchFamily="34" charset="0"/>
                <a:cs typeface="Arial" pitchFamily="34" charset="0"/>
              </a:rPr>
              <a:t/>
            </a:r>
            <a:br>
              <a:rPr lang="pt-BR" sz="2000" u="sng" dirty="0">
                <a:latin typeface="Arial" pitchFamily="34" charset="0"/>
                <a:cs typeface="Arial" pitchFamily="34" charset="0"/>
              </a:rPr>
            </a:br>
            <a:r>
              <a:rPr lang="pt-BR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000" dirty="0" smtClean="0">
                <a:latin typeface="Arial" pitchFamily="34" charset="0"/>
                <a:cs typeface="Arial" pitchFamily="34" charset="0"/>
              </a:rPr>
            </a:br>
            <a:r>
              <a:rPr lang="pt-BR" sz="2000" dirty="0">
                <a:latin typeface="Arial" pitchFamily="34" charset="0"/>
                <a:cs typeface="Arial" pitchFamily="34" charset="0"/>
              </a:rPr>
              <a:t/>
            </a:r>
            <a:br>
              <a:rPr lang="pt-BR" sz="2000" dirty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ATIVIDADES  </a:t>
            </a:r>
            <a: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DESENVOLVIDAS NA ÁREA DA CRIANÇA E DO ADOLESCENTE</a:t>
            </a:r>
            <a:b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MESES </a:t>
            </a:r>
            <a:r>
              <a:rPr lang="pt-B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MAIO, JUNHO JULHO E AGOSTO.</a:t>
            </a:r>
            <a:br>
              <a:rPr lang="pt-B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PRANCHITA – PR.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latin typeface="Arial" pitchFamily="34" charset="0"/>
                <a:cs typeface="Arial" pitchFamily="34" charset="0"/>
              </a:rPr>
            </a:b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41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Doação de Cestas Básicas - SICREDI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4098" name="Picture 2" descr="D:\Documentos\outos\2322bf20-6c57-4dd2-a857-a8f44afa127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8643998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Doação de Cestas básicas - COPACOL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5122" name="Picture 2" descr="D:\Documentos\outos\104348636_906307709885899_3552676960833950169_o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214422"/>
            <a:ext cx="4714908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Alimentos da SEAB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6146" name="Picture 2" descr="D:\Documentos\outos\110195372_931449227371747_8586556893949283869_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214422"/>
            <a:ext cx="5143536" cy="3857652"/>
          </a:xfrm>
          <a:prstGeom prst="rect">
            <a:avLst/>
          </a:prstGeom>
          <a:noFill/>
        </p:spPr>
      </p:pic>
      <p:pic>
        <p:nvPicPr>
          <p:cNvPr id="6147" name="Picture 3" descr="D:\Documentos\outos\115905022_931449374038399_259924248277254780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2839635"/>
            <a:ext cx="5357818" cy="4018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2290" name="Picture 2" descr="D:\Documentos\outos\116142204_931449334038403_4058149131188150799_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143248"/>
            <a:ext cx="3429000" cy="2928926"/>
          </a:xfrm>
          <a:prstGeom prst="rect">
            <a:avLst/>
          </a:prstGeom>
          <a:noFill/>
        </p:spPr>
      </p:pic>
      <p:pic>
        <p:nvPicPr>
          <p:cNvPr id="12291" name="Picture 3" descr="D:\Documentos\outos\110199068_931449290705074_2720249011042963055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20" y="0"/>
            <a:ext cx="4286280" cy="6429348"/>
          </a:xfrm>
          <a:prstGeom prst="rect">
            <a:avLst/>
          </a:prstGeom>
          <a:noFill/>
        </p:spPr>
      </p:pic>
      <p:pic>
        <p:nvPicPr>
          <p:cNvPr id="12292" name="Picture 4" descr="D:\Documentos\outos\106588990_916019502248053_6957270388108374474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857625" cy="357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3314" name="Picture 2" descr="D:\Documentos\outos\105695421_916019672248036_682163306471568448_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19" y="714356"/>
            <a:ext cx="4000529" cy="5929354"/>
          </a:xfrm>
          <a:prstGeom prst="rect">
            <a:avLst/>
          </a:prstGeom>
          <a:noFill/>
        </p:spPr>
      </p:pic>
      <p:pic>
        <p:nvPicPr>
          <p:cNvPr id="13315" name="Picture 3" descr="D:\Documentos\outos\105856526_916019532248050_6640124094461131699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642918"/>
            <a:ext cx="4000528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170" name="Picture 2" descr="D:\Documentos\outos\fb32db6e-378c-4be1-987a-cd328f93a6f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6096000" cy="4572000"/>
          </a:xfrm>
          <a:prstGeom prst="rect">
            <a:avLst/>
          </a:prstGeom>
          <a:noFill/>
        </p:spPr>
      </p:pic>
      <p:pic>
        <p:nvPicPr>
          <p:cNvPr id="7171" name="Picture 3" descr="D:\Documentos\outos\69a7c156-2720-47a7-bfd3-3f6ba3e62f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7250" y="3500438"/>
            <a:ext cx="4476749" cy="335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Campanha do Agasalho 2020</a:t>
            </a:r>
            <a:br>
              <a:rPr lang="pt-B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Secretaria de Assistência Social e Rotary </a:t>
            </a:r>
            <a:r>
              <a:rPr lang="pt-BR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Club</a:t>
            </a:r>
            <a:endParaRPr lang="pt-BR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Documentos\outos\AGASALHO\104289539_906269929889677_6997766955148897996_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5143504" cy="3857628"/>
          </a:xfrm>
          <a:prstGeom prst="rect">
            <a:avLst/>
          </a:prstGeom>
          <a:noFill/>
        </p:spPr>
      </p:pic>
      <p:pic>
        <p:nvPicPr>
          <p:cNvPr id="1027" name="Picture 3" descr="D:\Documentos\outos\AGASALHO\0112ff51-c970-4b65-99bd-7d6edc40e5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9994" y="2857496"/>
            <a:ext cx="5334005" cy="400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5728"/>
            <a:ext cx="8215338" cy="758952"/>
          </a:xfrm>
        </p:spPr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 Programa Leite das Crianças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80000"/>
              </a:lnSpc>
            </a:pPr>
            <a:endParaRPr lang="pt-B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É um Programa do Governo do Estado do Paraná tendo por objetivo a diminuição da desnutrição infantil;</a:t>
            </a:r>
          </a:p>
          <a:p>
            <a:pPr algn="just">
              <a:lnSpc>
                <a:spcPct val="80000"/>
              </a:lnSpc>
            </a:pPr>
            <a:endParaRPr lang="pt-B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O atendimento é para crianças de 6 á 36 meses de idade, pertencentes ás famílias com renda per capita mensal de até ½ salário mínimo regional;</a:t>
            </a:r>
          </a:p>
          <a:p>
            <a:pPr algn="just">
              <a:lnSpc>
                <a:spcPct val="80000"/>
              </a:lnSpc>
              <a:buNone/>
            </a:pPr>
            <a:endParaRPr lang="pt-B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Aproximadamente 80 crianças</a:t>
            </a:r>
          </a:p>
          <a:p>
            <a:pPr algn="just">
              <a:lnSpc>
                <a:spcPct val="80000"/>
              </a:lnSpc>
              <a:buNone/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 recebem 7 litros de leite semanalmente.</a:t>
            </a:r>
          </a:p>
          <a:p>
            <a:pPr algn="just">
              <a:lnSpc>
                <a:spcPct val="80000"/>
              </a:lnSpc>
              <a:buNone/>
            </a:pPr>
            <a:endParaRPr lang="pt-B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No período da pandemia a entrega foi realizada</a:t>
            </a:r>
          </a:p>
          <a:p>
            <a:pPr algn="just">
              <a:lnSpc>
                <a:spcPct val="80000"/>
              </a:lnSpc>
              <a:buNone/>
            </a:pP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nas segundas e sextas feiras;</a:t>
            </a:r>
          </a:p>
          <a:p>
            <a:pPr algn="just">
              <a:lnSpc>
                <a:spcPct val="80000"/>
              </a:lnSpc>
              <a:buNone/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 descr="leite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4206" y="4357694"/>
            <a:ext cx="3269795" cy="25003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85720" y="0"/>
            <a:ext cx="8858280" cy="6857999"/>
          </a:xfrm>
        </p:spPr>
        <p:txBody>
          <a:bodyPr/>
          <a:lstStyle/>
          <a:p>
            <a:pPr marL="0" indent="0" algn="ctr">
              <a:buNone/>
            </a:pPr>
            <a:r>
              <a:rPr lang="pt-B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SERVIÇO </a:t>
            </a:r>
            <a:r>
              <a:rPr lang="pt-BR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 CONVIVENCIA E                    </a:t>
            </a:r>
            <a:r>
              <a:rPr lang="pt-B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FORTALECIMENTO </a:t>
            </a:r>
            <a:r>
              <a:rPr lang="pt-BR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 VINCULOS – </a:t>
            </a:r>
            <a:r>
              <a:rPr lang="pt-B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SCFV</a:t>
            </a:r>
            <a:endParaRPr lang="pt-BR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16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pt-BR" sz="1600" i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 </a:t>
            </a:r>
            <a:r>
              <a:rPr lang="pt-BR" sz="1600" i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Tipificação Serviços SUAS-Resolução CNAS 109/2010 )</a:t>
            </a:r>
            <a:endParaRPr lang="pt-BR" sz="1600" u="sng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828800" lvl="4" indent="0">
              <a:buNone/>
            </a:pP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marL="1828800" lvl="4" indent="0">
              <a:buNone/>
            </a:pPr>
            <a:r>
              <a:rPr lang="pt-BR" sz="4000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Crianças e adolescentes</a:t>
            </a:r>
          </a:p>
          <a:p>
            <a:pPr marL="1828800" lvl="4" indent="0">
              <a:buNone/>
            </a:pPr>
            <a:r>
              <a:rPr lang="pt-BR" sz="2400" u="sng" dirty="0" smtClean="0">
                <a:latin typeface="Arial" pitchFamily="34" charset="0"/>
                <a:cs typeface="Arial" pitchFamily="34" charset="0"/>
              </a:rPr>
              <a:t>                            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“Programa Socioeducativo de </a:t>
            </a:r>
            <a: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Contra turno   </a:t>
            </a:r>
            <a: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Social – Oficinas de Artesanato” – </a:t>
            </a:r>
            <a:endParaRPr lang="pt-BR" sz="36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0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Atividades do SCFV 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Durante a Pandemia os professores do Serviço de Convivência auxiliaram na entrega das cestas básicas;  na Campanha do Agasalho com entrega de Roupas; Confeccionaram máscaras que foram entregues para alguns usuários e que será entregue as crianças quando as aulas retornarem e estão organizando outros materiais para os alunos.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As aulas de Capoeira foram realizadas online durante alguns meses;</a:t>
            </a: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CMDCA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Foi realizado neste período a campanha de Violência </a:t>
            </a:r>
            <a:r>
              <a:rPr lang="pt-BR" smtClean="0"/>
              <a:t>e Exploração Sexual </a:t>
            </a:r>
            <a:r>
              <a:rPr lang="pt-BR" dirty="0" smtClean="0"/>
              <a:t>contra Criança e Adolescente e a Campanha contra o Trabalho infantil.</a:t>
            </a:r>
          </a:p>
          <a:p>
            <a:endParaRPr lang="pt-BR" dirty="0" smtClean="0"/>
          </a:p>
          <a:p>
            <a:r>
              <a:rPr lang="pt-BR" dirty="0" smtClean="0"/>
              <a:t>Banner;</a:t>
            </a:r>
          </a:p>
          <a:p>
            <a:endParaRPr lang="pt-BR" dirty="0" smtClean="0"/>
          </a:p>
          <a:p>
            <a:r>
              <a:rPr lang="pt-BR" dirty="0" smtClean="0"/>
              <a:t>Folder entregue nas apostilas dos alunos da rede municipal;</a:t>
            </a:r>
          </a:p>
          <a:p>
            <a:endParaRPr lang="pt-BR" dirty="0" smtClean="0"/>
          </a:p>
          <a:p>
            <a:r>
              <a:rPr lang="pt-BR" dirty="0" err="1" smtClean="0"/>
              <a:t>Post</a:t>
            </a:r>
            <a:r>
              <a:rPr lang="pt-BR" dirty="0" smtClean="0"/>
              <a:t> via </a:t>
            </a:r>
            <a:r>
              <a:rPr lang="pt-BR" dirty="0" err="1" smtClean="0"/>
              <a:t>Whatsapp</a:t>
            </a:r>
            <a:r>
              <a:rPr lang="pt-BR" dirty="0" smtClean="0"/>
              <a:t> ;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Confecção das máscaras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8194" name="Picture 2" descr="D:\Documentos\RELATÓRIOS 2 2020\Confecção e distribuição de máscaras - ainda está sendo realizada devido a permanência da Pandemia do Corona Víru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8429684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Doação de roupas as Crianças do SCFV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9218" name="Picture 2" descr="D:\Documentos\RELATÓRIOS 2 2020\Entrega de roupas doadas as crianças do S.C.F.V. durante o mês de Maio e Junho de 202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9744" y="1527175"/>
            <a:ext cx="8128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Cartão do dia do Estudante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10242" name="Picture 2" descr="D:\Documentos\RELATÓRIOS 2 2020\Mensagem do dia do estudante 2020 11.08.202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8501122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Aulas de Capoeira online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11266" name="Picture 2" descr="D:\Documentos\RELATÓRIOS 2 2020\Oficina de Capoeira em casa II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3714744" cy="4572000"/>
          </a:xfrm>
          <a:prstGeom prst="rect">
            <a:avLst/>
          </a:prstGeom>
          <a:noFill/>
        </p:spPr>
      </p:pic>
      <p:pic>
        <p:nvPicPr>
          <p:cNvPr id="11267" name="Picture 3" descr="D:\Documentos\RELATÓRIOS 2 2020\Oficina de Capoeira em casa II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1000108"/>
            <a:ext cx="3214710" cy="5429264"/>
          </a:xfrm>
          <a:prstGeom prst="rect">
            <a:avLst/>
          </a:prstGeom>
          <a:noFill/>
        </p:spPr>
      </p:pic>
      <p:pic>
        <p:nvPicPr>
          <p:cNvPr id="11268" name="Picture 4" descr="D:\Documentos\RELATÓRIOS 2 2020\Oficina de capoeira em cas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000108"/>
            <a:ext cx="3071802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5008" y="0"/>
            <a:ext cx="8928992" cy="5143536"/>
          </a:xfrm>
        </p:spPr>
        <p:txBody>
          <a:bodyPr/>
          <a:lstStyle/>
          <a:p>
            <a:pPr marL="0" indent="0" algn="ctr">
              <a:buNone/>
            </a:pPr>
            <a:r>
              <a:rPr lang="pt-BR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SECRETARIA MUNICIPAL DE </a:t>
            </a:r>
            <a:r>
              <a:rPr lang="pt-B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EDUCAÇÃO  E DEPARTAMENTO DE ESPORTE E CULTURA</a:t>
            </a:r>
            <a:r>
              <a:rPr lang="pt-B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pt-B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pt-BR" sz="4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13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Secretaria Municipal de Educação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No período da pandemia da COVID 19 a Secretaria Municipal de Educação junto com os professores organizaram apostilas com atividades para os alunos há cada 15 dias, tendo validade pelo Núcleo de Educação;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Foram criados grupos pelo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Watsapp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por turmas e series onde os professores realizam orientações das atividades;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Estão sendo entregues cestas básicas paras as famílias dos alunos que recebem o Bolsa Família com os alimentos da merenda escolar, em media 70 cestas quinzenalmente.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Os atendimentos da Psicóloga da Educação foram mantidos durante a Pandemia.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Departamento de Esporte e Cultura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sz="3200" dirty="0" smtClean="0">
                <a:latin typeface="Arial" pitchFamily="34" charset="0"/>
                <a:cs typeface="Arial" pitchFamily="34" charset="0"/>
              </a:rPr>
              <a:t>Os treinos de Futsal, Futebol de Campo e Vôlei  bem como as aulas de Violão, Teclado e Acordeom foram suspensos em função da Pandemia da COVID 19.</a:t>
            </a:r>
          </a:p>
          <a:p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Reuniões e Planejamento dos Professores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Cliente\Downloads\IMG-20200923-WA004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71678"/>
            <a:ext cx="4429156" cy="4429156"/>
          </a:xfrm>
          <a:prstGeom prst="rect">
            <a:avLst/>
          </a:prstGeom>
          <a:noFill/>
        </p:spPr>
      </p:pic>
      <p:pic>
        <p:nvPicPr>
          <p:cNvPr id="1027" name="Picture 3" descr="C:\Users\Cliente\Downloads\IMG-20200923-WA00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85860"/>
            <a:ext cx="4286248" cy="44291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050" name="Picture 2" descr="C:\Users\Cliente\Downloads\IMG-20200923-WA004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857233"/>
            <a:ext cx="4219457" cy="5786478"/>
          </a:xfrm>
          <a:prstGeom prst="rect">
            <a:avLst/>
          </a:prstGeom>
          <a:noFill/>
        </p:spPr>
      </p:pic>
      <p:pic>
        <p:nvPicPr>
          <p:cNvPr id="2051" name="Picture 3" descr="C:\Users\Cliente\Downloads\IMG-20200923-WA00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500042"/>
            <a:ext cx="4429124" cy="6138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Decoração e reformas nas escolas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Cliente\Downloads\IMG-20200923-WA004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8215370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22" name="Picture 2" descr="C:\Users\Cliente\Pictures\violenci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138" y="0"/>
            <a:ext cx="88745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 descr="C:\Users\Cliente\Downloads\IMG-20200923-WA003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214842" cy="5429264"/>
          </a:xfrm>
          <a:prstGeom prst="rect">
            <a:avLst/>
          </a:prstGeom>
          <a:noFill/>
        </p:spPr>
      </p:pic>
      <p:pic>
        <p:nvPicPr>
          <p:cNvPr id="3075" name="Picture 3" descr="C:\Users\Cliente\Downloads\IMG-20200923-WA00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3" y="1125089"/>
            <a:ext cx="4286247" cy="5732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Colégio Estadual Julio Giongo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 dirty="0" smtClean="0"/>
          </a:p>
          <a:p>
            <a:pPr algn="just"/>
            <a:r>
              <a:rPr lang="pt-BR" sz="3200" dirty="0" smtClean="0">
                <a:latin typeface="Arial" pitchFamily="34" charset="0"/>
                <a:cs typeface="Arial" pitchFamily="34" charset="0"/>
              </a:rPr>
              <a:t>O Colégio Estadual Julio Giongo esta realizando desde o inicio da Pandemia o repasse da merenda escolar na forma de cesta básica quinzenalmente para os alunos que fazem parte do Programa Bolsa Família. São entregues em média 120 cestas básicas.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0"/>
            <a:ext cx="8572560" cy="18573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Escola de Educação Básica Maria Amélia </a:t>
            </a:r>
            <a:r>
              <a:rPr lang="pt-BR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Polga</a:t>
            </a:r>
            <a:r>
              <a:rPr lang="pt-BR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na Modalidade de Educação Especial - APAE</a:t>
            </a:r>
            <a:endParaRPr lang="pt-BR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28596" y="1857364"/>
            <a:ext cx="8501122" cy="500063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pt-B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APAE  de Pranchita manteve durante a Pandemia do COVID 19 os </a:t>
            </a:r>
            <a:r>
              <a:rPr lang="pt-B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Programas Educacionais </a:t>
            </a:r>
            <a:r>
              <a:rPr lang="pt-B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através de material impresso, </a:t>
            </a:r>
            <a:r>
              <a:rPr lang="pt-BR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lives</a:t>
            </a:r>
            <a:r>
              <a:rPr lang="pt-B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contato remoto e via telefone.</a:t>
            </a:r>
          </a:p>
          <a:p>
            <a:pPr marL="0" indent="0" algn="just"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Na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Clínica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da Escola os técnicos das áreas de Serviço Social, Psicologia, Fisioterapia,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Fonoaudiologia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, Terapia Ocupacional e Psiquiatra mantiveram os atendimentos presenciais de reabilitação utilizando os protocolos de segurança sanitária com alguns alunos. E os demais alunos que apresentam maior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comorbidade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e risco foram orientados via contato telefônico ou visita domiciliar. </a:t>
            </a:r>
            <a:endParaRPr lang="pt-BR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631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dirty="0" smtClean="0">
                <a:solidFill>
                  <a:srgbClr val="FF0000"/>
                </a:solidFill>
              </a:rPr>
              <a:t>CONSELHO TUTELAR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pt-BR" sz="4600" dirty="0" smtClean="0">
                <a:latin typeface="Arial" pitchFamily="34" charset="0"/>
                <a:cs typeface="Arial" pitchFamily="34" charset="0"/>
              </a:rPr>
              <a:t>INFORMAÇÕES E ORIENTAÇÕES AOS PAIS- 187</a:t>
            </a:r>
          </a:p>
          <a:p>
            <a:endParaRPr lang="pt-BR" sz="46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4600" dirty="0" smtClean="0">
                <a:latin typeface="Arial" pitchFamily="34" charset="0"/>
                <a:cs typeface="Arial" pitchFamily="34" charset="0"/>
              </a:rPr>
              <a:t>INFORMAÇÕES E ORIENTAÇÕES A CRIANÇA  E ADOLESCENTE -66</a:t>
            </a:r>
          </a:p>
          <a:p>
            <a:pPr>
              <a:buNone/>
            </a:pPr>
            <a:endParaRPr lang="pt-BR" sz="46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4600" dirty="0" smtClean="0">
                <a:latin typeface="Arial" pitchFamily="34" charset="0"/>
                <a:cs typeface="Arial" pitchFamily="34" charset="0"/>
              </a:rPr>
              <a:t>VISITAS DOMICILIARES PARA ACOMPANHAMENTO DE CASOS - 82</a:t>
            </a:r>
          </a:p>
          <a:p>
            <a:pPr>
              <a:buNone/>
            </a:pPr>
            <a:endParaRPr lang="pt-BR" sz="46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4600" dirty="0" smtClean="0">
                <a:latin typeface="Arial" pitchFamily="34" charset="0"/>
                <a:cs typeface="Arial" pitchFamily="34" charset="0"/>
              </a:rPr>
              <a:t>ENCAMINHAMENTO PARA  DELEGACIA - 07</a:t>
            </a:r>
          </a:p>
          <a:p>
            <a:pPr>
              <a:buNone/>
            </a:pPr>
            <a:endParaRPr lang="pt-BR" sz="46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4600" dirty="0" smtClean="0">
                <a:latin typeface="Arial" pitchFamily="34" charset="0"/>
                <a:cs typeface="Arial" pitchFamily="34" charset="0"/>
              </a:rPr>
              <a:t>ENCAMINHAMENTO PARA  POLICIA  MILITAR - 03</a:t>
            </a:r>
          </a:p>
          <a:p>
            <a:endParaRPr lang="pt-BR" sz="46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4600" dirty="0" smtClean="0">
                <a:latin typeface="Arial" pitchFamily="34" charset="0"/>
                <a:cs typeface="Arial" pitchFamily="34" charset="0"/>
              </a:rPr>
              <a:t>ENCAMINHAMENTO E ORIENTÇÃO A  PROMOTORIA – 10</a:t>
            </a:r>
          </a:p>
          <a:p>
            <a:endParaRPr lang="pt-BR" sz="4800" dirty="0" smtClean="0">
              <a:latin typeface="Arial" pitchFamily="34" charset="0"/>
              <a:cs typeface="Arial" pitchFamily="34" charset="0"/>
            </a:endParaRPr>
          </a:p>
          <a:p>
            <a:endParaRPr lang="pt-BR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t-BR" sz="4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4800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59472"/>
          </a:xfrm>
        </p:spPr>
        <p:txBody>
          <a:bodyPr>
            <a:noAutofit/>
          </a:bodyPr>
          <a:lstStyle/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ENCAMINHAMENTO PSICOLOGA – 26</a:t>
            </a:r>
          </a:p>
          <a:p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ENCAMINHAMENTO ASSISTENTE SOCIAL – 06</a:t>
            </a:r>
          </a:p>
          <a:p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ENCAMINHAMENTO A SAUDE -05</a:t>
            </a:r>
          </a:p>
          <a:p>
            <a:pPr>
              <a:buNone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VISITAS CASA LAR – 04</a:t>
            </a:r>
          </a:p>
          <a:p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REUNIÕES EQUIPE DE TRABALHO – 15</a:t>
            </a:r>
          </a:p>
          <a:p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REUNIÕES REDE DE PROTEÇÃO – 01</a:t>
            </a:r>
          </a:p>
          <a:p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SOLICITAÇÕES E ATENDIMENTO COL. EST. JULIO GIONGO- 67</a:t>
            </a:r>
          </a:p>
          <a:p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endParaRPr lang="pt-B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sz="2600" dirty="0" smtClean="0">
                <a:latin typeface="Arial" pitchFamily="34" charset="0"/>
                <a:cs typeface="Arial" pitchFamily="34" charset="0"/>
              </a:rPr>
              <a:t>SOLICITAÇÕES E ATENDIMENTO ESCOLA DO CAMPO – 64</a:t>
            </a:r>
          </a:p>
          <a:p>
            <a:endParaRPr lang="pt-BR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600" dirty="0" smtClean="0">
                <a:latin typeface="Arial" pitchFamily="34" charset="0"/>
                <a:cs typeface="Arial" pitchFamily="34" charset="0"/>
              </a:rPr>
              <a:t>SOLICITAÇÕES ESC. MUN. (CIDADE) – 61</a:t>
            </a:r>
          </a:p>
          <a:p>
            <a:endParaRPr lang="pt-BR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600" dirty="0" smtClean="0">
                <a:latin typeface="Arial" pitchFamily="34" charset="0"/>
                <a:cs typeface="Arial" pitchFamily="34" charset="0"/>
              </a:rPr>
              <a:t>REUNIÃO COM CONSELHO TUTELAR SAS – 05</a:t>
            </a:r>
          </a:p>
          <a:p>
            <a:endParaRPr lang="pt-BR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600" dirty="0" smtClean="0">
                <a:latin typeface="Arial" pitchFamily="34" charset="0"/>
                <a:cs typeface="Arial" pitchFamily="34" charset="0"/>
              </a:rPr>
              <a:t>FORMAÇÃO POR VIDEO CONFERENCIA – 07</a:t>
            </a:r>
          </a:p>
          <a:p>
            <a:endParaRPr lang="pt-BR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600" dirty="0" smtClean="0">
                <a:latin typeface="Arial" pitchFamily="34" charset="0"/>
                <a:cs typeface="Arial" pitchFamily="34" charset="0"/>
              </a:rPr>
              <a:t>ATENDIMENTOS COM OUTROS CONSELHOS -08</a:t>
            </a:r>
          </a:p>
          <a:p>
            <a:endParaRPr lang="pt-BR" sz="2600" dirty="0" smtClean="0">
              <a:latin typeface="Arial" pitchFamily="34" charset="0"/>
              <a:cs typeface="Arial" pitchFamily="34" charset="0"/>
            </a:endParaRPr>
          </a:p>
          <a:p>
            <a:endParaRPr lang="pt-BR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600" b="1" dirty="0" smtClean="0">
                <a:latin typeface="Arial" pitchFamily="34" charset="0"/>
                <a:cs typeface="Arial" pitchFamily="34" charset="0"/>
              </a:rPr>
              <a:t>TOTAL - 633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DECRETO CMDCA N° 043/2019</a:t>
            </a:r>
            <a:endParaRPr lang="pt-BR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752" y="1357298"/>
            <a:ext cx="8503920" cy="50720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1800" b="1" dirty="0" smtClean="0"/>
              <a:t>Membros do Poder Público</a:t>
            </a:r>
          </a:p>
          <a:p>
            <a:pPr>
              <a:buNone/>
            </a:pPr>
            <a:r>
              <a:rPr lang="pt-BR" sz="1800" dirty="0" smtClean="0"/>
              <a:t>Sec. Mun.Assistência Social - Diandra Aparecida Giongo</a:t>
            </a:r>
          </a:p>
          <a:p>
            <a:pPr>
              <a:buNone/>
            </a:pPr>
            <a:r>
              <a:rPr lang="pt-BR" sz="1800" dirty="0" smtClean="0"/>
              <a:t>Sec. Mun. Saúde -  </a:t>
            </a:r>
            <a:r>
              <a:rPr lang="en-US" sz="1800" dirty="0" err="1" smtClean="0"/>
              <a:t>Cleci</a:t>
            </a:r>
            <a:r>
              <a:rPr lang="en-US" sz="1800" dirty="0" smtClean="0"/>
              <a:t> P. Andres</a:t>
            </a:r>
            <a:endParaRPr lang="pt-BR" sz="1800" dirty="0" smtClean="0"/>
          </a:p>
          <a:p>
            <a:pPr>
              <a:buNone/>
            </a:pPr>
            <a:r>
              <a:rPr lang="pt-BR" sz="1800" dirty="0" smtClean="0"/>
              <a:t>Sec. Mun. Educação  -  Leandra Mara de A. </a:t>
            </a:r>
            <a:r>
              <a:rPr lang="pt-BR" sz="1800" dirty="0" err="1" smtClean="0"/>
              <a:t>Dalmagro</a:t>
            </a:r>
            <a:endParaRPr lang="pt-BR" sz="1800" dirty="0" smtClean="0"/>
          </a:p>
          <a:p>
            <a:pPr>
              <a:buNone/>
            </a:pPr>
            <a:r>
              <a:rPr lang="pt-BR" sz="1800" dirty="0" smtClean="0"/>
              <a:t>Sec. Mun. Administração-    Alessandro dos Santos Coelho</a:t>
            </a:r>
          </a:p>
          <a:p>
            <a:pPr>
              <a:buNone/>
            </a:pPr>
            <a:r>
              <a:rPr lang="pt-BR" sz="1800" dirty="0" smtClean="0"/>
              <a:t>Sec. Mun. Finanças -  Mayara L. L. </a:t>
            </a:r>
            <a:r>
              <a:rPr lang="pt-BR" sz="1800" dirty="0" err="1" smtClean="0"/>
              <a:t>Dalla</a:t>
            </a:r>
            <a:r>
              <a:rPr lang="pt-BR" sz="1800" dirty="0" smtClean="0"/>
              <a:t> Libera</a:t>
            </a:r>
          </a:p>
          <a:p>
            <a:pPr>
              <a:buNone/>
            </a:pPr>
            <a:r>
              <a:rPr lang="pt-BR" sz="1800" b="1" dirty="0" smtClean="0"/>
              <a:t>Membros da Sociedade Civil</a:t>
            </a:r>
          </a:p>
          <a:p>
            <a:pPr>
              <a:buNone/>
            </a:pPr>
            <a:r>
              <a:rPr lang="pt-BR" sz="1800" dirty="0" smtClean="0"/>
              <a:t>APAE  - Ieda </a:t>
            </a:r>
            <a:r>
              <a:rPr lang="pt-BR" sz="1800" dirty="0" err="1" smtClean="0"/>
              <a:t>Bertella</a:t>
            </a:r>
            <a:endParaRPr lang="pt-BR" sz="1800" dirty="0" smtClean="0"/>
          </a:p>
          <a:p>
            <a:pPr>
              <a:buNone/>
            </a:pPr>
            <a:r>
              <a:rPr lang="pt-BR" sz="1800" dirty="0" smtClean="0"/>
              <a:t>Pastoral da Criança -  </a:t>
            </a:r>
            <a:r>
              <a:rPr lang="pt-BR" sz="1800" dirty="0" err="1" smtClean="0"/>
              <a:t>Elizanes</a:t>
            </a:r>
            <a:r>
              <a:rPr lang="pt-BR" sz="1800" dirty="0" smtClean="0"/>
              <a:t> </a:t>
            </a:r>
            <a:r>
              <a:rPr lang="pt-BR" sz="1800" dirty="0" err="1" smtClean="0"/>
              <a:t>Foppa</a:t>
            </a:r>
            <a:r>
              <a:rPr lang="pt-BR" sz="1800" dirty="0" smtClean="0"/>
              <a:t> Bortolini</a:t>
            </a:r>
          </a:p>
          <a:p>
            <a:pPr>
              <a:buNone/>
            </a:pPr>
            <a:r>
              <a:rPr lang="pt-BR" sz="1800" dirty="0" smtClean="0"/>
              <a:t>APMF  -  </a:t>
            </a:r>
            <a:r>
              <a:rPr lang="pt-BR" sz="1800" dirty="0" err="1" smtClean="0"/>
              <a:t>Edneia</a:t>
            </a:r>
            <a:r>
              <a:rPr lang="pt-BR" sz="1800" dirty="0" smtClean="0"/>
              <a:t> Munhoz Roque</a:t>
            </a:r>
          </a:p>
          <a:p>
            <a:pPr>
              <a:buNone/>
            </a:pPr>
            <a:r>
              <a:rPr lang="pt-BR" sz="1800" dirty="0" smtClean="0"/>
              <a:t>APMF  - Elizete </a:t>
            </a:r>
            <a:r>
              <a:rPr lang="pt-BR" sz="1800" dirty="0" err="1" smtClean="0"/>
              <a:t>Algeri</a:t>
            </a:r>
            <a:r>
              <a:rPr lang="pt-BR" sz="1800" dirty="0" smtClean="0"/>
              <a:t> </a:t>
            </a:r>
            <a:r>
              <a:rPr lang="pt-BR" sz="1800" dirty="0" err="1" smtClean="0"/>
              <a:t>Salvadori</a:t>
            </a:r>
            <a:endParaRPr lang="pt-BR" sz="1800" dirty="0" smtClean="0"/>
          </a:p>
          <a:p>
            <a:pPr>
              <a:buNone/>
            </a:pPr>
            <a:r>
              <a:rPr lang="pt-BR" sz="1800" dirty="0" smtClean="0"/>
              <a:t>APMF  - Janete </a:t>
            </a:r>
            <a:r>
              <a:rPr lang="pt-BR" sz="1800" dirty="0" err="1" smtClean="0"/>
              <a:t>Borth</a:t>
            </a:r>
            <a:r>
              <a:rPr lang="pt-BR" sz="1800" dirty="0" smtClean="0"/>
              <a:t> Vargas</a:t>
            </a:r>
          </a:p>
          <a:p>
            <a:pPr>
              <a:buNone/>
            </a:pPr>
            <a:endParaRPr lang="pt-BR" sz="1800" dirty="0" smtClean="0"/>
          </a:p>
          <a:p>
            <a:pPr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Aprovação da Audiência  Pública do ECA em reunião ordinária realizada dia 28 de setembro de 2020.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9698" name="Picture 2" descr="C:\Users\Cliente\Downloads\IMG-20200618-WA004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799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BR" sz="4800" b="1" dirty="0" smtClean="0">
              <a:solidFill>
                <a:srgbClr val="FF0000"/>
              </a:solidFill>
              <a:ea typeface="+mj-ea"/>
            </a:endParaRPr>
          </a:p>
          <a:p>
            <a:pPr marL="0" indent="0" algn="ctr">
              <a:buNone/>
            </a:pPr>
            <a:r>
              <a:rPr lang="pt-BR" sz="48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SECRETARIA MUNICIPAL DE ASSISTÊNCIA SOCIAL</a:t>
            </a:r>
          </a:p>
          <a:p>
            <a:pPr marL="0" indent="0" algn="ctr">
              <a:buNone/>
            </a:pPr>
            <a:r>
              <a:rPr lang="pt-BR" sz="48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E CRAS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978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Atividades realizadas pela Secretaria Municipal de Assistência Social e CRAS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30910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Cadastramento e Entrega do Cartão Comida Boa pra 433 pessoas, recurso do Governo do Estado;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Incentivo Beneficio Eventual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Covid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19 no valor de 15.000,00 que foi transformado em 209 cestas básicas e entre às famílias cadastradas no Cadastro Único com Vulnerabilidade e risco social;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Repasse dos alimentos da SEAB às famílias do Bolsa Família no período de 3 meses (jul/set) com media de 400 cestas de alimentos variados;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Empresas Privadas (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Sicoob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Cresol,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Sicredi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Copacol) doarão alimentos não perecíveis que resultou em uma média de 40 cestas básicas;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Defesa Civil doou 10 cestas básicas;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230 Cestas básicas com recurso própria da Assistência Social. 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21" y="428604"/>
            <a:ext cx="9136979" cy="924475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pt-BR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Atendimentos  do CRAS</a:t>
            </a:r>
            <a:br>
              <a:rPr lang="pt-BR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pt-BR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124744"/>
            <a:ext cx="8928992" cy="5400600"/>
          </a:xfrm>
        </p:spPr>
        <p:txBody>
          <a:bodyPr/>
          <a:lstStyle/>
          <a:p>
            <a:pPr marL="0" indent="0" algn="just">
              <a:buNone/>
            </a:pPr>
            <a:endParaRPr lang="pt-BR" dirty="0" smtClean="0">
              <a:solidFill>
                <a:schemeClr val="tx1"/>
              </a:solidFill>
            </a:endParaRPr>
          </a:p>
          <a:p>
            <a:pPr marL="0" indent="0" algn="just"/>
            <a:r>
              <a:rPr lang="pt-BR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73 Atendimentos 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de </a:t>
            </a:r>
            <a:r>
              <a:rPr lang="pt-BR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crianças e adolescentes; 10 Orientações ao Conselho Tutelar;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01 reuniões da Rede de Proteção;</a:t>
            </a:r>
          </a:p>
          <a:p>
            <a:pPr marL="0" indent="0" algn="just"/>
            <a:r>
              <a:rPr lang="pt-BR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332 Atendimentos da Assistente Social;</a:t>
            </a:r>
          </a:p>
          <a:p>
            <a:pPr marL="0" indent="0" algn="just"/>
            <a:r>
              <a:rPr lang="pt-BR" sz="3600" dirty="0" smtClean="0">
                <a:latin typeface="Arial" pitchFamily="34" charset="0"/>
                <a:cs typeface="Arial" pitchFamily="34" charset="0"/>
              </a:rPr>
              <a:t>154 Atendimentos do Cadastro Único;</a:t>
            </a:r>
          </a:p>
          <a:p>
            <a:pPr marL="0" indent="0" algn="just"/>
            <a:r>
              <a:rPr lang="pt-BR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25 Visitas Domiciliares;</a:t>
            </a:r>
          </a:p>
          <a:p>
            <a:pPr marL="0" indent="0" algn="just">
              <a:buNone/>
            </a:pPr>
            <a:endParaRPr lang="pt-BR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81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Doação de Cestas Básica -CRESOL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Documentos\outos\2f1781c4-789e-4e58-98c7-3364e782e6b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3" y="1214422"/>
            <a:ext cx="8715436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Doação de Cestas Básicas -SICOOB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3074" name="Picture 2" descr="D:\Documentos\outos\5ff70192-f410-455a-b64a-9fd34e541b7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8715435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ívico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ívico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ívico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7429</TotalTime>
  <Words>938</Words>
  <Application>Microsoft Office PowerPoint</Application>
  <PresentationFormat>Apresentação na tela (4:3)</PresentationFormat>
  <Paragraphs>135</Paragraphs>
  <Slides>36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3" baseType="lpstr">
      <vt:lpstr>Arial</vt:lpstr>
      <vt:lpstr>Calibri</vt:lpstr>
      <vt:lpstr>Georgia</vt:lpstr>
      <vt:lpstr>Times New Roman</vt:lpstr>
      <vt:lpstr>Wingdings</vt:lpstr>
      <vt:lpstr>Wingdings 2</vt:lpstr>
      <vt:lpstr>Cívico</vt:lpstr>
      <vt:lpstr>AUDIÊNCIA PÚBLICA/ECA    Instrução Normativa 036/2009 do TC/PR        2º QUADRIMESTRE DE 2020.   ATIVIDADES  DESENVOLVIDAS NA ÁREA DA CRIANÇA E DO ADOLESCENTE MESES DE MAIO, JUNHO JULHO E AGOSTO.    PRANCHITA – PR. </vt:lpstr>
      <vt:lpstr>CMDCA</vt:lpstr>
      <vt:lpstr>Apresentação do PowerPoint</vt:lpstr>
      <vt:lpstr>Apresentação do PowerPoint</vt:lpstr>
      <vt:lpstr>Apresentação do PowerPoint</vt:lpstr>
      <vt:lpstr>Atividades realizadas pela Secretaria Municipal de Assistência Social e CRAS</vt:lpstr>
      <vt:lpstr>  Atendimentos  do CRAS </vt:lpstr>
      <vt:lpstr>Doação de Cestas Básica -CRESOL</vt:lpstr>
      <vt:lpstr>Doação de Cestas Básicas -SICOOB</vt:lpstr>
      <vt:lpstr>Doação de Cestas Básicas - SICREDI</vt:lpstr>
      <vt:lpstr>Doação de Cestas básicas - COPACOL</vt:lpstr>
      <vt:lpstr>Alimentos da SEAB</vt:lpstr>
      <vt:lpstr>Apresentação do PowerPoint</vt:lpstr>
      <vt:lpstr>Apresentação do PowerPoint</vt:lpstr>
      <vt:lpstr>Apresentação do PowerPoint</vt:lpstr>
      <vt:lpstr>Campanha do Agasalho 2020 Secretaria de Assistência Social e Rotary Club</vt:lpstr>
      <vt:lpstr> Programa Leite das Crianças</vt:lpstr>
      <vt:lpstr>Apresentação do PowerPoint</vt:lpstr>
      <vt:lpstr>Atividades do SCFV </vt:lpstr>
      <vt:lpstr>Confecção das máscaras</vt:lpstr>
      <vt:lpstr>Doação de roupas as Crianças do SCFV</vt:lpstr>
      <vt:lpstr>Cartão do dia do Estudante</vt:lpstr>
      <vt:lpstr>Aulas de Capoeira online</vt:lpstr>
      <vt:lpstr>SECRETARIA MUNICIPAL DE EDUCAÇÃO  E DEPARTAMENTO DE ESPORTE E CULTURA </vt:lpstr>
      <vt:lpstr>Secretaria Municipal de Educação</vt:lpstr>
      <vt:lpstr>Departamento de Esporte e Cultura</vt:lpstr>
      <vt:lpstr>Reuniões e Planejamento dos Professores</vt:lpstr>
      <vt:lpstr>Apresentação do PowerPoint</vt:lpstr>
      <vt:lpstr>Decoração e reformas nas escolas</vt:lpstr>
      <vt:lpstr>Apresentação do PowerPoint</vt:lpstr>
      <vt:lpstr>Colégio Estadual Julio Giongo</vt:lpstr>
      <vt:lpstr>Escola de Educação Básica Maria Amélia Polga na Modalidade de Educação Especial - APAE</vt:lpstr>
      <vt:lpstr>CONSELHO TUTELAR</vt:lpstr>
      <vt:lpstr>Apresentação do PowerPoint</vt:lpstr>
      <vt:lpstr>Apresentação do PowerPoint</vt:lpstr>
      <vt:lpstr>DECRETO CMDCA N° 043/2019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PÚBLICA/ECA    Instrução Normativa 036/2009 do TC/PR        1º QUADRIMESTRE DE 2014.   ATIVIDADES  DESENVOLVIDAS NA ÁREA DA CRIANÇA E DO ADOLESCENTE MESES DE: JANEIRO, FEVEREIRO, MARÇO E ABRIL. Aprovação do CMDCA em reunião extraordinária dia   PRANCHITA – PR.</dc:title>
  <dc:creator>User</dc:creator>
  <cp:lastModifiedBy>mayara dalla libera</cp:lastModifiedBy>
  <cp:revision>506</cp:revision>
  <cp:lastPrinted>2014-05-30T11:40:43Z</cp:lastPrinted>
  <dcterms:created xsi:type="dcterms:W3CDTF">2014-05-12T11:33:20Z</dcterms:created>
  <dcterms:modified xsi:type="dcterms:W3CDTF">2020-09-29T11:18:24Z</dcterms:modified>
</cp:coreProperties>
</file>