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8" r:id="rId10"/>
    <p:sldId id="266" r:id="rId11"/>
    <p:sldId id="267" r:id="rId12"/>
    <p:sldId id="269" r:id="rId13"/>
    <p:sldId id="271" r:id="rId14"/>
    <p:sldId id="273" r:id="rId15"/>
    <p:sldId id="274" r:id="rId16"/>
    <p:sldId id="275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46BDE-1DD5-432A-9DBA-F53BA3FAAFDC}" type="datetimeFigureOut">
              <a:rPr lang="pt-BR" smtClean="0"/>
              <a:pPr/>
              <a:t>28/09/2020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B74E89-1573-4056-89A8-05CB3F27CD9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4469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EA5863-C8BB-4B1A-9722-7234BFBE20CB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3423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BEA5863-C8BB-4B1A-9722-7234BFBE20CB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3423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1CED-E0E7-4FFB-BBDD-CB594F7A4EE6}" type="datetimeFigureOut">
              <a:rPr lang="pt-BR" smtClean="0"/>
              <a:pPr/>
              <a:t>28/09/2020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A0A1B-56AC-4395-9539-4EE1BB79A0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1CED-E0E7-4FFB-BBDD-CB594F7A4EE6}" type="datetimeFigureOut">
              <a:rPr lang="pt-BR" smtClean="0"/>
              <a:pPr/>
              <a:t>28/09/2020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A0A1B-56AC-4395-9539-4EE1BB79A0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1CED-E0E7-4FFB-BBDD-CB594F7A4EE6}" type="datetimeFigureOut">
              <a:rPr lang="pt-BR" smtClean="0"/>
              <a:pPr/>
              <a:t>28/09/2020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A0A1B-56AC-4395-9539-4EE1BB79A0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1CED-E0E7-4FFB-BBDD-CB594F7A4EE6}" type="datetimeFigureOut">
              <a:rPr lang="pt-BR" smtClean="0"/>
              <a:pPr/>
              <a:t>28/09/2020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A0A1B-56AC-4395-9539-4EE1BB79A0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1CED-E0E7-4FFB-BBDD-CB594F7A4EE6}" type="datetimeFigureOut">
              <a:rPr lang="pt-BR" smtClean="0"/>
              <a:pPr/>
              <a:t>28/09/2020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A0A1B-56AC-4395-9539-4EE1BB79A0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1CED-E0E7-4FFB-BBDD-CB594F7A4EE6}" type="datetimeFigureOut">
              <a:rPr lang="pt-BR" smtClean="0"/>
              <a:pPr/>
              <a:t>28/09/2020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A0A1B-56AC-4395-9539-4EE1BB79A0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1CED-E0E7-4FFB-BBDD-CB594F7A4EE6}" type="datetimeFigureOut">
              <a:rPr lang="pt-BR" smtClean="0"/>
              <a:pPr/>
              <a:t>28/09/2020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A0A1B-56AC-4395-9539-4EE1BB79A0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1CED-E0E7-4FFB-BBDD-CB594F7A4EE6}" type="datetimeFigureOut">
              <a:rPr lang="pt-BR" smtClean="0"/>
              <a:pPr/>
              <a:t>28/09/2020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A0A1B-56AC-4395-9539-4EE1BB79A0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1CED-E0E7-4FFB-BBDD-CB594F7A4EE6}" type="datetimeFigureOut">
              <a:rPr lang="pt-BR" smtClean="0"/>
              <a:pPr/>
              <a:t>28/09/2020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A0A1B-56AC-4395-9539-4EE1BB79A0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1CED-E0E7-4FFB-BBDD-CB594F7A4EE6}" type="datetimeFigureOut">
              <a:rPr lang="pt-BR" smtClean="0"/>
              <a:pPr/>
              <a:t>28/09/2020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A0A1B-56AC-4395-9539-4EE1BB79A0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1CED-E0E7-4FFB-BBDD-CB594F7A4EE6}" type="datetimeFigureOut">
              <a:rPr lang="pt-BR" smtClean="0"/>
              <a:pPr/>
              <a:t>28/09/2020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6A0A1B-56AC-4395-9539-4EE1BB79A0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91CED-E0E7-4FFB-BBDD-CB594F7A4EE6}" type="datetimeFigureOut">
              <a:rPr lang="pt-BR" smtClean="0"/>
              <a:pPr/>
              <a:t>28/09/2020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A0A1B-56AC-4395-9539-4EE1BB79A06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Título 1"/>
          <p:cNvSpPr txBox="1">
            <a:spLocks/>
          </p:cNvSpPr>
          <p:nvPr/>
        </p:nvSpPr>
        <p:spPr bwMode="auto">
          <a:xfrm>
            <a:off x="2124075" y="260350"/>
            <a:ext cx="54721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3200" b="1" dirty="0"/>
              <a:t>MUNICÍPIO DE </a:t>
            </a:r>
            <a:r>
              <a:rPr lang="pt-BR" sz="3200" b="1" dirty="0" smtClean="0"/>
              <a:t>PRANCHITA</a:t>
            </a:r>
            <a:endParaRPr lang="pt-BR" sz="3200" b="1" dirty="0"/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760413" y="1557338"/>
            <a:ext cx="7772400" cy="863600"/>
          </a:xfrm>
          <a:prstGeom prst="rect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pt-BR" sz="2400" b="1" smtClean="0">
                <a:cs typeface="Arial" charset="0"/>
              </a:rPr>
              <a:t>AUDIÊNCIA PÚBLICA</a:t>
            </a:r>
            <a:endParaRPr lang="pt-BR" sz="2400" b="1" dirty="0" smtClean="0">
              <a:cs typeface="Arial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 bwMode="auto">
          <a:xfrm>
            <a:off x="760413" y="2924944"/>
            <a:ext cx="7848600" cy="2879725"/>
          </a:xfrm>
          <a:prstGeom prst="rect">
            <a:avLst/>
          </a:prstGeom>
          <a:solidFill>
            <a:schemeClr val="bg1">
              <a:alpha val="58038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Em cumprimento ao Art. 48 Parágrafo Único da Lei Complementar 101/2000 – LRF.</a:t>
            </a:r>
          </a:p>
          <a:p>
            <a:pPr algn="ctr">
              <a:defRPr/>
            </a:pPr>
            <a:endParaRPr lang="pt-BR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pt-BR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LEI DO ORÇAMENTO ANUAL –  LOA </a:t>
            </a:r>
          </a:p>
          <a:p>
            <a:pPr algn="ctr">
              <a:defRPr/>
            </a:pPr>
            <a:r>
              <a:rPr lang="pt-B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EXERCÍCIO 2021</a:t>
            </a:r>
            <a:endParaRPr lang="pt-BR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957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ítulo 1"/>
          <p:cNvSpPr txBox="1">
            <a:spLocks/>
          </p:cNvSpPr>
          <p:nvPr/>
        </p:nvSpPr>
        <p:spPr bwMode="auto">
          <a:xfrm>
            <a:off x="2051050" y="260350"/>
            <a:ext cx="54721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3200" b="1" dirty="0"/>
              <a:t>MUNICÍPIO DE </a:t>
            </a:r>
            <a:r>
              <a:rPr lang="pt-BR" sz="3200" b="1" dirty="0" smtClean="0"/>
              <a:t>PRANCHITA</a:t>
            </a:r>
            <a:endParaRPr lang="pt-BR" sz="3200" b="1" dirty="0"/>
          </a:p>
        </p:txBody>
      </p:sp>
      <p:sp>
        <p:nvSpPr>
          <p:cNvPr id="2" name="Retângulo 1"/>
          <p:cNvSpPr/>
          <p:nvPr/>
        </p:nvSpPr>
        <p:spPr>
          <a:xfrm>
            <a:off x="2671123" y="1412776"/>
            <a:ext cx="354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PREVISÃO DE GASTO COM FUNDEB</a:t>
            </a:r>
            <a:endParaRPr lang="pt-BR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971600" y="2708922"/>
          <a:ext cx="7200800" cy="1656180"/>
        </p:xfrm>
        <a:graphic>
          <a:graphicData uri="http://schemas.openxmlformats.org/drawingml/2006/table">
            <a:tbl>
              <a:tblPr/>
              <a:tblGrid>
                <a:gridCol w="4969196"/>
                <a:gridCol w="2231604"/>
              </a:tblGrid>
              <a:tr h="276030"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Calibri"/>
                          <a:ea typeface="Times New Roman"/>
                          <a:cs typeface="Times New Roman"/>
                        </a:rPr>
                        <a:t>ESPECIFICAÇÃO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PREVISÃO (R$)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030">
                <a:tc>
                  <a:txBody>
                    <a:bodyPr/>
                    <a:lstStyle/>
                    <a:p>
                      <a:pPr marR="119380" algn="l">
                        <a:spcAft>
                          <a:spcPts val="0"/>
                        </a:spcAft>
                        <a:tabLst>
                          <a:tab pos="1005840" algn="l"/>
                          <a:tab pos="1005840" algn="l"/>
                          <a:tab pos="459105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Receita Estimada FUNDEB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+mn-lt"/>
                          <a:ea typeface="Times New Roman"/>
                          <a:cs typeface="Times New Roman"/>
                        </a:rPr>
                        <a:t>2.678.000,00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030">
                <a:tc>
                  <a:txBody>
                    <a:bodyPr/>
                    <a:lstStyle/>
                    <a:p>
                      <a:pPr marR="20955" algn="l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0">
                          <a:latin typeface="Calibri"/>
                          <a:ea typeface="Times New Roman"/>
                          <a:cs typeface="Times New Roman"/>
                        </a:rPr>
                        <a:t>Remuneração do Magistério</a:t>
                      </a:r>
                      <a:endParaRPr lang="pt-BR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1.606.800,00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9105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Percentual Aplicação (mínimo 60%)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60,00%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Calibri"/>
                          <a:ea typeface="Times New Roman"/>
                          <a:cs typeface="Times New Roman"/>
                        </a:rPr>
                        <a:t>Outros Gastos com FUNDEB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1.071.200,00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0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Percentual Aplicado (máximo 40%)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40,00%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721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ítulo 1"/>
          <p:cNvSpPr txBox="1">
            <a:spLocks/>
          </p:cNvSpPr>
          <p:nvPr/>
        </p:nvSpPr>
        <p:spPr bwMode="auto">
          <a:xfrm>
            <a:off x="2051050" y="260350"/>
            <a:ext cx="54721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3200" b="1" dirty="0"/>
              <a:t>MUNICÍPIO DE </a:t>
            </a:r>
            <a:r>
              <a:rPr lang="pt-BR" sz="3200" b="1" dirty="0" smtClean="0"/>
              <a:t>PRANCHITA</a:t>
            </a:r>
            <a:endParaRPr lang="pt-BR" sz="3200" b="1" dirty="0"/>
          </a:p>
        </p:txBody>
      </p:sp>
      <p:sp>
        <p:nvSpPr>
          <p:cNvPr id="2" name="Retângulo 1"/>
          <p:cNvSpPr/>
          <p:nvPr/>
        </p:nvSpPr>
        <p:spPr>
          <a:xfrm>
            <a:off x="2618673" y="1412776"/>
            <a:ext cx="3650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PREVISÃO DE APLICAÇÃO NA SAÚDE</a:t>
            </a:r>
            <a:endParaRPr lang="pt-BR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827584" y="2453640"/>
          <a:ext cx="7488832" cy="2404056"/>
        </p:xfrm>
        <a:graphic>
          <a:graphicData uri="http://schemas.openxmlformats.org/drawingml/2006/table">
            <a:tbl>
              <a:tblPr/>
              <a:tblGrid>
                <a:gridCol w="5703813"/>
                <a:gridCol w="1785019"/>
              </a:tblGrid>
              <a:tr h="219704"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Calibri"/>
                          <a:ea typeface="Times New Roman"/>
                          <a:cs typeface="Times New Roman"/>
                        </a:rPr>
                        <a:t>ESPECIFICAÇÃO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PREVISÃO (R$)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704">
                <a:tc>
                  <a:txBody>
                    <a:bodyPr/>
                    <a:lstStyle/>
                    <a:p>
                      <a:pPr marR="119380" algn="l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Receita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 algn="r">
                        <a:spcAft>
                          <a:spcPts val="0"/>
                        </a:spcAft>
                      </a:pPr>
                      <a:endParaRPr lang="pt-BR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704">
                <a:tc>
                  <a:txBody>
                    <a:bodyPr/>
                    <a:lstStyle/>
                    <a:p>
                      <a:pPr marR="20955" algn="l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Receita de Impostos (Próprias e Transferidas)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20.073.242,01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0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Receita Vinculada a Saúde sobre Impostos ( = 15%)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3.010.986,30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0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Despesa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pt-B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Despesa Vinculada a Saúde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endParaRPr lang="pt-B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Fonte 01303 – 15% dos Impostos 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3.247.809,99,00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pt-BR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endParaRPr lang="pt-B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Percentual Estimado ....................................................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16,18%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721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ítulo 1"/>
          <p:cNvSpPr txBox="1">
            <a:spLocks/>
          </p:cNvSpPr>
          <p:nvPr/>
        </p:nvSpPr>
        <p:spPr bwMode="auto">
          <a:xfrm>
            <a:off x="2051050" y="260350"/>
            <a:ext cx="54721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3200" b="1" dirty="0"/>
              <a:t>MUNICÍPIO DE </a:t>
            </a:r>
            <a:r>
              <a:rPr lang="pt-BR" sz="3200" b="1" dirty="0" smtClean="0"/>
              <a:t>PRANCHITA</a:t>
            </a:r>
            <a:endParaRPr lang="pt-BR" sz="3200" b="1" dirty="0"/>
          </a:p>
        </p:txBody>
      </p:sp>
      <p:sp>
        <p:nvSpPr>
          <p:cNvPr id="2" name="Retângulo 1"/>
          <p:cNvSpPr/>
          <p:nvPr/>
        </p:nvSpPr>
        <p:spPr>
          <a:xfrm>
            <a:off x="2771800" y="1196752"/>
            <a:ext cx="3590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PREVISÃO DE GASTO COM PESSOAL</a:t>
            </a:r>
            <a:endParaRPr lang="pt-BR" b="1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611560" y="1844828"/>
          <a:ext cx="7992888" cy="4480560"/>
        </p:xfrm>
        <a:graphic>
          <a:graphicData uri="http://schemas.openxmlformats.org/drawingml/2006/table">
            <a:tbl>
              <a:tblPr/>
              <a:tblGrid>
                <a:gridCol w="5751286"/>
                <a:gridCol w="2241602"/>
              </a:tblGrid>
              <a:tr h="421337"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Calibri"/>
                          <a:ea typeface="Times New Roman"/>
                          <a:cs typeface="Times New Roman"/>
                        </a:rPr>
                        <a:t>ESPECIFICAÇÃO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PREVISÃO (R$)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PERCENTUAL (%)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68">
                <a:tc>
                  <a:txBody>
                    <a:bodyPr/>
                    <a:lstStyle/>
                    <a:p>
                      <a:pPr marR="21590" algn="l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1 - Receita Corrente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>
                        <a:spcAft>
                          <a:spcPts val="0"/>
                        </a:spcAft>
                      </a:pPr>
                      <a:endParaRPr lang="pt-BR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68">
                <a:tc>
                  <a:txBody>
                    <a:bodyPr/>
                    <a:lstStyle/>
                    <a:p>
                      <a:pPr marL="270510" marR="21590" indent="-270510" algn="l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Receita Corrente da Administração Direta (Prefeitura)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24.466.000,00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68"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2 – Deduções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68"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(-) Convênios e Programas Federais e Estaduais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557"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10668"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3 – Receita Corrente Liquida ( 1-2=3). 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0955"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24.466.000,00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5557"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r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68"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4 – Poder Legislativo: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r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68"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      Despesa com Pessoal e Encargos 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085"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840.000,00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68"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      Percentual 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3,43%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557"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r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68"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5 – Poder Executivo: 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r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68"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      Despesa com Pessoal e Encargos 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11.254.704,90</a:t>
                      </a:r>
                      <a:endParaRPr lang="pt-BR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68"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      Percentual 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46,00%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557"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r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68"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6 – Total do Município: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r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68"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      Despesas com Pessoal e Encargos 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12.094.704,90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68"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      Percentual 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49,43%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557"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0955" algn="r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721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ítulo 1"/>
          <p:cNvSpPr txBox="1">
            <a:spLocks/>
          </p:cNvSpPr>
          <p:nvPr/>
        </p:nvSpPr>
        <p:spPr bwMode="auto">
          <a:xfrm>
            <a:off x="2051050" y="260350"/>
            <a:ext cx="54721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3200" b="1" dirty="0"/>
              <a:t>MUNICÍPIO DE </a:t>
            </a:r>
            <a:r>
              <a:rPr lang="pt-BR" sz="3200" b="1" dirty="0" smtClean="0"/>
              <a:t>PRANCHITA</a:t>
            </a:r>
            <a:endParaRPr lang="pt-BR" sz="3200" b="1" dirty="0"/>
          </a:p>
        </p:txBody>
      </p:sp>
      <p:sp>
        <p:nvSpPr>
          <p:cNvPr id="2" name="Retângulo 1"/>
          <p:cNvSpPr/>
          <p:nvPr/>
        </p:nvSpPr>
        <p:spPr>
          <a:xfrm>
            <a:off x="2966235" y="1412776"/>
            <a:ext cx="29558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/>
              <a:t>DO ORÇAMENTO DE CAPITAL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971600" y="2564906"/>
          <a:ext cx="7272807" cy="2304253"/>
        </p:xfrm>
        <a:graphic>
          <a:graphicData uri="http://schemas.openxmlformats.org/drawingml/2006/table">
            <a:tbl>
              <a:tblPr/>
              <a:tblGrid>
                <a:gridCol w="2171824"/>
                <a:gridCol w="1497474"/>
                <a:gridCol w="1999873"/>
                <a:gridCol w="1603636"/>
              </a:tblGrid>
              <a:tr h="329179"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 dirty="0">
                          <a:latin typeface="Calibri"/>
                          <a:ea typeface="Times New Roman"/>
                          <a:cs typeface="Times New Roman"/>
                        </a:rPr>
                        <a:t>RECEITA DE CAPITAL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PREVISTA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DESPESAS DE CAPITAL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ORÇADA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9179">
                <a:tc>
                  <a:txBody>
                    <a:bodyPr/>
                    <a:lstStyle/>
                    <a:p>
                      <a:pPr marR="119380" algn="just">
                        <a:spcAft>
                          <a:spcPts val="0"/>
                        </a:spcAft>
                        <a:tabLst>
                          <a:tab pos="990600" algn="l"/>
                          <a:tab pos="2250440" algn="l"/>
                          <a:tab pos="990600" algn="l"/>
                        </a:tabLst>
                      </a:pPr>
                      <a:r>
                        <a:rPr lang="pt-BR" sz="1400" dirty="0">
                          <a:latin typeface="Calibri"/>
                          <a:ea typeface="Times New Roman"/>
                          <a:cs typeface="Times New Roman"/>
                        </a:rPr>
                        <a:t>Operações de Crédito</a:t>
                      </a:r>
                      <a:endParaRPr lang="pt-BR" sz="14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4605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100.000,00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 algn="just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>
                          <a:latin typeface="Calibri"/>
                          <a:ea typeface="Times New Roman"/>
                          <a:cs typeface="Times New Roman"/>
                        </a:rPr>
                        <a:t>Investimentos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773.900,00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179">
                <a:tc>
                  <a:txBody>
                    <a:bodyPr/>
                    <a:lstStyle/>
                    <a:p>
                      <a:pPr marR="119380" algn="just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dirty="0">
                          <a:latin typeface="Calibri"/>
                          <a:ea typeface="Times New Roman"/>
                          <a:cs typeface="Times New Roman"/>
                        </a:rPr>
                        <a:t>Alienação de Bens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4605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 algn="just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>
                          <a:latin typeface="Calibri"/>
                          <a:ea typeface="Times New Roman"/>
                          <a:cs typeface="Times New Roman"/>
                        </a:rPr>
                        <a:t>Inversões Financeiras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Calibri"/>
                          <a:ea typeface="Times New Roman"/>
                          <a:cs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179">
                <a:tc>
                  <a:txBody>
                    <a:bodyPr/>
                    <a:lstStyle/>
                    <a:p>
                      <a:pPr marR="119380" algn="just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>
                          <a:latin typeface="Calibri"/>
                          <a:ea typeface="Times New Roman"/>
                          <a:cs typeface="Times New Roman"/>
                        </a:rPr>
                        <a:t>Transferência de Capital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4605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 algn="just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>
                          <a:latin typeface="Calibri"/>
                          <a:ea typeface="Times New Roman"/>
                          <a:cs typeface="Times New Roman"/>
                        </a:rPr>
                        <a:t>Amortização da Dívida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350.000,00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179">
                <a:tc>
                  <a:txBody>
                    <a:bodyPr/>
                    <a:lstStyle/>
                    <a:p>
                      <a:pPr marR="119380" algn="just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Soma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4605"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100.000,00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 algn="just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Soma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9210" algn="r">
                        <a:spcAft>
                          <a:spcPts val="0"/>
                        </a:spcAft>
                        <a:tabLst>
                          <a:tab pos="945515" algn="l"/>
                        </a:tabLst>
                      </a:pPr>
                      <a:r>
                        <a:rPr lang="pt-BR" sz="1400" b="1" smtClean="0">
                          <a:latin typeface="Calibri"/>
                          <a:ea typeface="Times New Roman"/>
                          <a:cs typeface="Times New Roman"/>
                        </a:rPr>
                        <a:t>1.123.000,00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179">
                <a:tc>
                  <a:txBody>
                    <a:bodyPr/>
                    <a:lstStyle/>
                    <a:p>
                      <a:pPr marR="119380" algn="just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es-ES_tradnl" sz="1400">
                          <a:latin typeface="Calibri"/>
                          <a:ea typeface="Times New Roman"/>
                          <a:cs typeface="Times New Roman"/>
                        </a:rPr>
                        <a:t>Superávit Corrente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4605" algn="r">
                        <a:spcAft>
                          <a:spcPts val="0"/>
                        </a:spcAft>
                      </a:pPr>
                      <a:r>
                        <a:rPr lang="es-ES_tradnl" sz="1400" dirty="0" smtClean="0">
                          <a:latin typeface="Calibri"/>
                          <a:ea typeface="Times New Roman"/>
                          <a:cs typeface="Times New Roman"/>
                        </a:rPr>
                        <a:t>1.423.900,00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 algn="just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es-ES_tradnl" sz="1400">
                          <a:latin typeface="Calibri"/>
                          <a:ea typeface="Times New Roman"/>
                          <a:cs typeface="Times New Roman"/>
                        </a:rPr>
                        <a:t>Reserva Contingência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9210" algn="r">
                        <a:spcAft>
                          <a:spcPts val="0"/>
                        </a:spcAft>
                        <a:tabLst>
                          <a:tab pos="945515" algn="l"/>
                          <a:tab pos="1005840" algn="l"/>
                        </a:tabLst>
                      </a:pPr>
                      <a:r>
                        <a:rPr lang="es-ES_tradnl" sz="1400" dirty="0" smtClean="0">
                          <a:latin typeface="Calibri"/>
                          <a:ea typeface="Times New Roman"/>
                          <a:cs typeface="Times New Roman"/>
                        </a:rPr>
                        <a:t>400.000,00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179">
                <a:tc>
                  <a:txBody>
                    <a:bodyPr/>
                    <a:lstStyle/>
                    <a:p>
                      <a:pPr marR="119380" algn="just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es-ES_tradnl" sz="1400" b="1"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9210" algn="r">
                        <a:spcAft>
                          <a:spcPts val="0"/>
                        </a:spcAft>
                        <a:tabLst>
                          <a:tab pos="945515" algn="l"/>
                        </a:tabLs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1.523.000,00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119380" algn="just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9210" algn="r">
                        <a:spcAft>
                          <a:spcPts val="0"/>
                        </a:spcAft>
                        <a:tabLst>
                          <a:tab pos="945515" algn="l"/>
                        </a:tabLs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1.523.000,00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34" marR="438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721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ítulo 1"/>
          <p:cNvSpPr txBox="1">
            <a:spLocks/>
          </p:cNvSpPr>
          <p:nvPr/>
        </p:nvSpPr>
        <p:spPr bwMode="auto">
          <a:xfrm>
            <a:off x="2123728" y="214291"/>
            <a:ext cx="5472113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3200" b="1" dirty="0" smtClean="0"/>
              <a:t>FUNDAÇÃO HOSPITALAR DA FRONTEIRA</a:t>
            </a:r>
            <a:endParaRPr lang="pt-BR" sz="3200" b="1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467544" y="2060844"/>
          <a:ext cx="8280920" cy="1761606"/>
        </p:xfrm>
        <a:graphic>
          <a:graphicData uri="http://schemas.openxmlformats.org/drawingml/2006/table">
            <a:tbl>
              <a:tblPr/>
              <a:tblGrid>
                <a:gridCol w="5068847"/>
                <a:gridCol w="1975385"/>
                <a:gridCol w="1236688"/>
              </a:tblGrid>
              <a:tr h="232647"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latin typeface="Calibri"/>
                          <a:ea typeface="Times New Roman"/>
                          <a:cs typeface="Times New Roman"/>
                        </a:rPr>
                        <a:t>ORIGENS</a:t>
                      </a:r>
                      <a:r>
                        <a:rPr lang="pt-BR" sz="24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DA RECEITA</a:t>
                      </a:r>
                      <a:endParaRPr lang="pt-BR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1500" b="1">
                          <a:latin typeface="Calibri"/>
                          <a:ea typeface="Times New Roman"/>
                          <a:cs typeface="Times New Roman"/>
                        </a:rPr>
                        <a:t>Previsão (R$)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1500" b="1"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500" b="1">
                          <a:latin typeface="Calibri"/>
                          <a:ea typeface="Times New Roman"/>
                          <a:cs typeface="Times New Roman"/>
                        </a:rPr>
                        <a:t>RECEITAS CORRENTES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2.305.000,00</a:t>
                      </a:r>
                      <a:endParaRPr lang="pt-BR" sz="1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99,35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marL="160020" indent="-114300" algn="just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Receita</a:t>
                      </a:r>
                      <a:r>
                        <a:rPr lang="pt-BR" sz="15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Patrimonial (</a:t>
                      </a:r>
                      <a:r>
                        <a:rPr lang="pt-BR" sz="15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depósito</a:t>
                      </a:r>
                      <a:r>
                        <a:rPr lang="pt-BR" sz="15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bancário)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5.000,00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0,21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marL="160020" indent="-114300" algn="just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Receita</a:t>
                      </a:r>
                      <a:r>
                        <a:rPr lang="pt-BR" sz="15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de Serviço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2.300.000,00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99,13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+mn-lt"/>
                          <a:ea typeface="Times New Roman"/>
                          <a:cs typeface="Times New Roman"/>
                        </a:rPr>
                        <a:t>RECEITAS DE CAPITAL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15.000,00</a:t>
                      </a:r>
                      <a:endParaRPr lang="pt-BR" sz="1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0,64</a:t>
                      </a:r>
                      <a:endParaRPr lang="pt-BR" sz="1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marL="160020" marR="0" indent="-1143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500" dirty="0" smtClean="0">
                          <a:latin typeface="+mn-lt"/>
                          <a:ea typeface="Times New Roman"/>
                          <a:cs typeface="Times New Roman"/>
                        </a:rPr>
                        <a:t>Alienação de Bens</a:t>
                      </a:r>
                      <a:endParaRPr lang="pt-BR" sz="15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15.000,00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0,64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500" b="1" dirty="0"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2.320.000,00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721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FUNDAÇÃO HOSPITALAR DA FRONTEIRA</a:t>
            </a:r>
            <a:br>
              <a:rPr lang="pt-BR" b="1" dirty="0" smtClean="0"/>
            </a:b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58204" cy="41046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900750"/>
                <a:gridCol w="1643074"/>
                <a:gridCol w="71438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2000" b="1" dirty="0" smtClean="0"/>
                        <a:t>DESPESA POR CATEGORIA ECONÔMICA</a:t>
                      </a:r>
                      <a:endParaRPr lang="pt-BR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dirty="0" smtClean="0"/>
                        <a:t>Previsão</a:t>
                      </a:r>
                      <a:r>
                        <a:rPr lang="pt-BR" sz="2000" b="1" baseline="0" dirty="0" smtClean="0"/>
                        <a:t> R$</a:t>
                      </a:r>
                      <a:endParaRPr lang="pt-BR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2000" b="1" dirty="0" smtClean="0"/>
                        <a:t>%</a:t>
                      </a:r>
                      <a:endParaRPr lang="pt-BR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DESPESAS</a:t>
                      </a:r>
                      <a:r>
                        <a:rPr lang="pt-BR" sz="1600" b="1" baseline="0" dirty="0" smtClean="0"/>
                        <a:t> CORRENTES</a:t>
                      </a:r>
                      <a:endParaRPr lang="pt-BR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2.305.000,00</a:t>
                      </a:r>
                      <a:endParaRPr lang="pt-BR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99,35</a:t>
                      </a:r>
                      <a:endParaRPr lang="pt-BR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Pessoal e Encargos</a:t>
                      </a:r>
                      <a:endParaRPr lang="pt-B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1.303.700,00</a:t>
                      </a:r>
                      <a:endParaRPr lang="pt-B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56,19</a:t>
                      </a:r>
                      <a:endParaRPr lang="pt-B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Outras Despesas Correntes</a:t>
                      </a:r>
                      <a:endParaRPr lang="pt-B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956.300,00</a:t>
                      </a:r>
                      <a:endParaRPr lang="pt-B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41,21</a:t>
                      </a:r>
                      <a:endParaRPr lang="pt-B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DESPESA</a:t>
                      </a:r>
                      <a:r>
                        <a:rPr lang="pt-BR" sz="1600" b="1" baseline="0" dirty="0" smtClean="0"/>
                        <a:t> DE CAPITAL</a:t>
                      </a:r>
                      <a:endParaRPr lang="pt-BR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60.000,00</a:t>
                      </a:r>
                      <a:endParaRPr lang="pt-BR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2.58</a:t>
                      </a:r>
                      <a:endParaRPr lang="pt-BR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Investimentos</a:t>
                      </a:r>
                      <a:endParaRPr lang="pt-B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37.000,00</a:t>
                      </a:r>
                      <a:endParaRPr lang="pt-B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1,59</a:t>
                      </a:r>
                      <a:endParaRPr lang="pt-B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Reserva de Contingencia</a:t>
                      </a:r>
                      <a:endParaRPr lang="pt-B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23.000,00</a:t>
                      </a:r>
                      <a:endParaRPr lang="pt-B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0,99</a:t>
                      </a:r>
                      <a:endParaRPr lang="pt-B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TOTAL</a:t>
                      </a:r>
                      <a:endParaRPr lang="pt-BR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2.320.000,00</a:t>
                      </a:r>
                      <a:endParaRPr lang="pt-BR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b="1" dirty="0" smtClean="0"/>
                        <a:t>100</a:t>
                      </a:r>
                      <a:endParaRPr lang="pt-BR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smtClean="0"/>
                        <a:t>DESPESA POR ORGÃO</a:t>
                      </a:r>
                      <a:endParaRPr lang="pt-B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 smtClean="0"/>
                        <a:t>2.320.000,00</a:t>
                      </a:r>
                      <a:endParaRPr lang="pt-B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b="1" dirty="0" smtClean="0"/>
                        <a:t>100</a:t>
                      </a:r>
                      <a:endParaRPr lang="pt-B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Fundação</a:t>
                      </a:r>
                      <a:r>
                        <a:rPr lang="pt-BR" sz="1600" baseline="0" dirty="0" smtClean="0"/>
                        <a:t> Hospitalar da Fronteira</a:t>
                      </a:r>
                      <a:endParaRPr lang="pt-B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2.320.000,00</a:t>
                      </a:r>
                      <a:endParaRPr lang="pt-B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100</a:t>
                      </a:r>
                      <a:endParaRPr lang="pt-B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MUNICIPIO DE PRANCHITA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3643314"/>
            <a:ext cx="8229600" cy="2482849"/>
          </a:xfrm>
        </p:spPr>
        <p:txBody>
          <a:bodyPr/>
          <a:lstStyle/>
          <a:p>
            <a:pPr algn="ctr"/>
            <a:r>
              <a:rPr lang="pt-BR" dirty="0" smtClean="0"/>
              <a:t>Apresentação da Loa – 2020</a:t>
            </a:r>
          </a:p>
          <a:p>
            <a:pPr algn="ctr"/>
            <a:r>
              <a:rPr lang="pt-BR" dirty="0" smtClean="0"/>
              <a:t>28/09/2020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Título 1"/>
          <p:cNvSpPr txBox="1">
            <a:spLocks/>
          </p:cNvSpPr>
          <p:nvPr/>
        </p:nvSpPr>
        <p:spPr bwMode="auto">
          <a:xfrm>
            <a:off x="2124075" y="260350"/>
            <a:ext cx="54721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3200" b="1" dirty="0"/>
              <a:t>MUNICÍPIO DE </a:t>
            </a:r>
            <a:r>
              <a:rPr lang="pt-BR" sz="3200" b="1" dirty="0" smtClean="0"/>
              <a:t>PRANCHITA</a:t>
            </a:r>
            <a:endParaRPr lang="pt-BR" sz="3200" b="1" dirty="0"/>
          </a:p>
        </p:txBody>
      </p:sp>
      <p:sp>
        <p:nvSpPr>
          <p:cNvPr id="3" name="Retângulo 2"/>
          <p:cNvSpPr/>
          <p:nvPr/>
        </p:nvSpPr>
        <p:spPr>
          <a:xfrm>
            <a:off x="653226" y="1553351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DA ADMINISTRAÇÃO DIRETA E INDIRETA </a:t>
            </a:r>
            <a:r>
              <a:rPr lang="pt-BR" b="1" dirty="0"/>
              <a:t>QUE INTEGRAM A PROPOSTA ORÇAMENTÁRIA</a:t>
            </a: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645659"/>
              </p:ext>
            </p:extLst>
          </p:nvPr>
        </p:nvGraphicFramePr>
        <p:xfrm>
          <a:off x="467544" y="2492896"/>
          <a:ext cx="8208912" cy="1728192"/>
        </p:xfrm>
        <a:graphic>
          <a:graphicData uri="http://schemas.openxmlformats.org/drawingml/2006/table">
            <a:tbl>
              <a:tblPr/>
              <a:tblGrid>
                <a:gridCol w="3784673"/>
                <a:gridCol w="2211687"/>
                <a:gridCol w="2212552"/>
              </a:tblGrid>
              <a:tr h="288032"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Calibri"/>
                          <a:ea typeface="Times New Roman"/>
                          <a:cs typeface="Times New Roman"/>
                        </a:rPr>
                        <a:t>Poderes do Município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Receita (R$)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Despesa (R$)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R="119380">
                        <a:spcAft>
                          <a:spcPts val="0"/>
                        </a:spcAft>
                      </a:pPr>
                      <a:endParaRPr lang="pt-BR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>
                        <a:spcAft>
                          <a:spcPts val="0"/>
                        </a:spcAft>
                      </a:pPr>
                      <a:endParaRPr lang="pt-BR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>
                        <a:spcAft>
                          <a:spcPts val="0"/>
                        </a:spcAft>
                      </a:pPr>
                      <a:endParaRPr lang="pt-BR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t-BR" sz="1400" dirty="0">
                          <a:latin typeface="Calibri"/>
                          <a:ea typeface="Times New Roman"/>
                          <a:cs typeface="Times New Roman"/>
                        </a:rPr>
                        <a:t>Poder Legislativo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1.200.000,00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t-BR" sz="1400" dirty="0">
                          <a:latin typeface="Calibri"/>
                          <a:ea typeface="Times New Roman"/>
                          <a:cs typeface="Times New Roman"/>
                        </a:rPr>
                        <a:t>Poder Executivo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24.566.000,00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23.366.000,00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R="119380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 Fundação</a:t>
                      </a:r>
                      <a:r>
                        <a:rPr lang="pt-BR" sz="14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Hospitalar da Fronteira</a:t>
                      </a:r>
                      <a:endParaRPr lang="pt-B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2.320.000,00</a:t>
                      </a:r>
                      <a:endParaRPr lang="pt-B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2.320.000,00</a:t>
                      </a:r>
                      <a:endParaRPr lang="pt-B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marR="119380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26.886.000,00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26.886.000,00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249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Título 1"/>
          <p:cNvSpPr txBox="1">
            <a:spLocks/>
          </p:cNvSpPr>
          <p:nvPr/>
        </p:nvSpPr>
        <p:spPr bwMode="auto">
          <a:xfrm>
            <a:off x="2051050" y="260350"/>
            <a:ext cx="54721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3200" b="1" dirty="0"/>
              <a:t>MUNICÍPIO DE </a:t>
            </a:r>
            <a:r>
              <a:rPr lang="pt-BR" sz="3200" b="1" dirty="0" smtClean="0"/>
              <a:t>PRANCHITA</a:t>
            </a:r>
            <a:endParaRPr lang="pt-BR" sz="3200" b="1" dirty="0"/>
          </a:p>
        </p:txBody>
      </p:sp>
      <p:sp>
        <p:nvSpPr>
          <p:cNvPr id="2" name="Retângulo 1"/>
          <p:cNvSpPr/>
          <p:nvPr/>
        </p:nvSpPr>
        <p:spPr>
          <a:xfrm>
            <a:off x="2915816" y="1340768"/>
            <a:ext cx="3173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ORIGENS DAS RECEITAS</a:t>
            </a: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467544" y="2060844"/>
          <a:ext cx="8280920" cy="3024339"/>
        </p:xfrm>
        <a:graphic>
          <a:graphicData uri="http://schemas.openxmlformats.org/drawingml/2006/table">
            <a:tbl>
              <a:tblPr/>
              <a:tblGrid>
                <a:gridCol w="5068847"/>
                <a:gridCol w="1975385"/>
                <a:gridCol w="1236688"/>
              </a:tblGrid>
              <a:tr h="232647"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latin typeface="Calibri"/>
                          <a:ea typeface="Times New Roman"/>
                          <a:cs typeface="Times New Roman"/>
                        </a:rPr>
                        <a:t>Fonte de Receitas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1500" b="1">
                          <a:latin typeface="Calibri"/>
                          <a:ea typeface="Times New Roman"/>
                          <a:cs typeface="Times New Roman"/>
                        </a:rPr>
                        <a:t>Previsão (R$)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1500" b="1"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500" b="1">
                          <a:latin typeface="Calibri"/>
                          <a:ea typeface="Times New Roman"/>
                          <a:cs typeface="Times New Roman"/>
                        </a:rPr>
                        <a:t>RECEITAS CORRENTES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24.466.000,00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99,59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marL="160020" indent="-114300" algn="just">
                        <a:spcAft>
                          <a:spcPts val="0"/>
                        </a:spcAf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Impostos, Taxas e Contribuição de Melhoria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2.132.492,39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8,86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marL="160020" indent="-114300" algn="just">
                        <a:spcAft>
                          <a:spcPts val="0"/>
                        </a:spcAf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Receitas de Contribuições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200.863,30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0,81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marL="160020" indent="-114300" algn="just">
                        <a:spcAft>
                          <a:spcPts val="0"/>
                        </a:spcAf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Receita Patrimonial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108.827,88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0,44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marL="160020" indent="-114300" algn="just">
                        <a:spcAft>
                          <a:spcPts val="0"/>
                        </a:spcAf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Receita de Serviços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74.620,06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0,30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marL="160020" indent="-114300" algn="just">
                        <a:spcAft>
                          <a:spcPts val="0"/>
                        </a:spcAf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Transferências Correntes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21.949.196,37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89,34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marL="160020" indent="-114300" algn="just">
                        <a:spcAft>
                          <a:spcPts val="0"/>
                        </a:spcAf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Outras Receitas Correntes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500" b="1">
                          <a:latin typeface="Calibri"/>
                          <a:ea typeface="Times New Roman"/>
                          <a:cs typeface="Times New Roman"/>
                        </a:rPr>
                        <a:t>RECEITAS DE CAPITAL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100.000,00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0,41</a:t>
                      </a:r>
                      <a:endParaRPr lang="pt-BR" sz="15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marL="449580" indent="-403860" algn="just">
                        <a:spcAft>
                          <a:spcPts val="0"/>
                        </a:spcAft>
                      </a:pPr>
                      <a:r>
                        <a:rPr lang="pt-BR" sz="1500" dirty="0">
                          <a:latin typeface="Calibri"/>
                          <a:ea typeface="Times New Roman"/>
                          <a:cs typeface="Times New Roman"/>
                        </a:rPr>
                        <a:t>Operações de Créditos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100.000,00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0,41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marL="449580" indent="-403860" algn="just">
                        <a:spcAft>
                          <a:spcPts val="0"/>
                        </a:spcAf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Alienação de Bens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marL="449580" indent="-403860" algn="just">
                        <a:spcAft>
                          <a:spcPts val="0"/>
                        </a:spcAf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Transferências de Capital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6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500" b="1">
                          <a:latin typeface="Calibri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24.566.000,00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ítulo 1"/>
          <p:cNvSpPr txBox="1">
            <a:spLocks/>
          </p:cNvSpPr>
          <p:nvPr/>
        </p:nvSpPr>
        <p:spPr bwMode="auto">
          <a:xfrm>
            <a:off x="1763688" y="260349"/>
            <a:ext cx="54721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3200" b="1" dirty="0"/>
              <a:t>MUNICÍPIO DE </a:t>
            </a:r>
            <a:r>
              <a:rPr lang="pt-BR" sz="3200" b="1" dirty="0" smtClean="0"/>
              <a:t>PRANCHITA</a:t>
            </a:r>
            <a:endParaRPr lang="pt-BR" sz="3200" b="1" dirty="0"/>
          </a:p>
        </p:txBody>
      </p:sp>
      <p:sp>
        <p:nvSpPr>
          <p:cNvPr id="2" name="Retângulo 1"/>
          <p:cNvSpPr/>
          <p:nvPr/>
        </p:nvSpPr>
        <p:spPr>
          <a:xfrm>
            <a:off x="755576" y="1484784"/>
            <a:ext cx="77768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DISTRIBUIÇÃO DOS RECURSOS </a:t>
            </a:r>
            <a:r>
              <a:rPr lang="pt-BR" b="1" dirty="0" smtClean="0"/>
              <a:t>ORÇAMENTÁRIOS ENTRE OS PODERES</a:t>
            </a: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11436"/>
              </p:ext>
            </p:extLst>
          </p:nvPr>
        </p:nvGraphicFramePr>
        <p:xfrm>
          <a:off x="467544" y="2708920"/>
          <a:ext cx="8208912" cy="1584176"/>
        </p:xfrm>
        <a:graphic>
          <a:graphicData uri="http://schemas.openxmlformats.org/drawingml/2006/table">
            <a:tbl>
              <a:tblPr/>
              <a:tblGrid>
                <a:gridCol w="4924660"/>
                <a:gridCol w="2067672"/>
                <a:gridCol w="1216580"/>
              </a:tblGrid>
              <a:tr h="3960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 kern="0" dirty="0">
                          <a:latin typeface="Calibri"/>
                          <a:ea typeface="Times New Roman"/>
                          <a:cs typeface="Times New Roman"/>
                        </a:rPr>
                        <a:t>Órgãos </a:t>
                      </a: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 dirty="0">
                          <a:latin typeface="Calibri"/>
                          <a:ea typeface="Times New Roman"/>
                          <a:cs typeface="Times New Roman"/>
                        </a:rPr>
                        <a:t>Previsão (R$)</a:t>
                      </a: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latin typeface="Calibri"/>
                          <a:ea typeface="Times New Roman"/>
                          <a:cs typeface="Times New Roman"/>
                        </a:rPr>
                        <a:t>Poder Legislativo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1.200.000,00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0490" algn="r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4,88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400">
                          <a:latin typeface="Calibri"/>
                          <a:ea typeface="Times New Roman"/>
                          <a:cs typeface="Times New Roman"/>
                        </a:rPr>
                        <a:t>Poder Executivo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23.366.000,00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0490" algn="r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95,12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4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TOTAL DA DESPESA 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24.566.000,00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0490" algn="r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 dirty="0">
                          <a:latin typeface="Calibri"/>
                          <a:ea typeface="Times New Roman"/>
                          <a:cs typeface="Times New Roman"/>
                        </a:rPr>
                        <a:t>100%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428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ítulo 1"/>
          <p:cNvSpPr txBox="1">
            <a:spLocks/>
          </p:cNvSpPr>
          <p:nvPr/>
        </p:nvSpPr>
        <p:spPr bwMode="auto">
          <a:xfrm>
            <a:off x="2051050" y="260350"/>
            <a:ext cx="54721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3200" b="1" dirty="0"/>
              <a:t>MUNICÍPIO DE </a:t>
            </a:r>
            <a:r>
              <a:rPr lang="pt-BR" sz="3200" b="1" dirty="0" smtClean="0"/>
              <a:t>PRANCHITA</a:t>
            </a:r>
            <a:endParaRPr lang="pt-BR" sz="3200" b="1" dirty="0"/>
          </a:p>
        </p:txBody>
      </p:sp>
      <p:sp>
        <p:nvSpPr>
          <p:cNvPr id="2" name="Retângulo 1"/>
          <p:cNvSpPr/>
          <p:nvPr/>
        </p:nvSpPr>
        <p:spPr>
          <a:xfrm>
            <a:off x="900114" y="1412776"/>
            <a:ext cx="72002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DESPESAS POR CATEGORIA ECONÔMICA E POR NATUREZA</a:t>
            </a: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539552" y="2479213"/>
          <a:ext cx="8064896" cy="2664299"/>
        </p:xfrm>
        <a:graphic>
          <a:graphicData uri="http://schemas.openxmlformats.org/drawingml/2006/table">
            <a:tbl>
              <a:tblPr/>
              <a:tblGrid>
                <a:gridCol w="4912714"/>
                <a:gridCol w="1938553"/>
                <a:gridCol w="1213629"/>
              </a:tblGrid>
              <a:tr h="242209"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500" b="1" dirty="0">
                          <a:latin typeface="Calibri"/>
                          <a:ea typeface="Times New Roman"/>
                          <a:cs typeface="Times New Roman"/>
                        </a:rPr>
                        <a:t>NATUREZA DE DESPESA</a:t>
                      </a: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500" b="1">
                          <a:latin typeface="Calibri"/>
                          <a:ea typeface="Times New Roman"/>
                          <a:cs typeface="Times New Roman"/>
                        </a:rPr>
                        <a:t>PREVISÃO (R$)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1500" b="1"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9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</a:pPr>
                      <a:r>
                        <a:rPr lang="pt-BR" sz="1500" b="1" dirty="0">
                          <a:latin typeface="Calibri"/>
                          <a:ea typeface="Times New Roman"/>
                          <a:cs typeface="Times New Roman"/>
                        </a:rPr>
                        <a:t>DESPESAS CORRENTES</a:t>
                      </a:r>
                      <a:endParaRPr lang="pt-BR" sz="1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23.042.100,00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93,79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9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Pessoal e Encargos Sociais 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12.094.704,90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49,23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9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Juros e Encargos da Dívida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250.000,00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1,01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9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Outras Despesas Correntes 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10.697.395,10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43,54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9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</a:pPr>
                      <a:r>
                        <a:rPr lang="pt-BR" sz="1500" b="1" dirty="0">
                          <a:latin typeface="Calibri"/>
                          <a:ea typeface="Times New Roman"/>
                          <a:cs typeface="Times New Roman"/>
                        </a:rPr>
                        <a:t>DESPESAS DE CAPITAL</a:t>
                      </a:r>
                      <a:endParaRPr lang="pt-BR" sz="1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1.523.900,00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6,20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9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Investimentos 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773.900,00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3,15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9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Inversões Financeiras 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>
                          <a:latin typeface="Calibri"/>
                          <a:ea typeface="Times New Roman"/>
                          <a:cs typeface="Times New Roman"/>
                        </a:rPr>
                        <a:t>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>
                          <a:latin typeface="Calibri"/>
                          <a:ea typeface="Times New Roman"/>
                          <a:cs typeface="Times New Roman"/>
                        </a:rPr>
                        <a:t>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9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Amortização da Dívida 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350.000,00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1,42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9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RESERVA DE CONTINGÊNCIA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400.000,00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1,62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209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</a:pPr>
                      <a:r>
                        <a:rPr lang="pt-BR" sz="1500" b="1">
                          <a:latin typeface="Calibri"/>
                          <a:ea typeface="Times New Roman"/>
                          <a:cs typeface="Times New Roman"/>
                        </a:rPr>
                        <a:t>TOTAL DA DESPESA 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24.566.000,00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latin typeface="Calibri"/>
                          <a:ea typeface="Times New Roman"/>
                          <a:cs typeface="Times New Roman"/>
                        </a:rPr>
                        <a:t>100,00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930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ítulo 1"/>
          <p:cNvSpPr txBox="1">
            <a:spLocks/>
          </p:cNvSpPr>
          <p:nvPr/>
        </p:nvSpPr>
        <p:spPr bwMode="auto">
          <a:xfrm>
            <a:off x="2051050" y="260350"/>
            <a:ext cx="54721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3200" b="1" dirty="0"/>
              <a:t>MUNICÍPIO DE </a:t>
            </a:r>
            <a:r>
              <a:rPr lang="pt-BR" sz="3200" b="1" dirty="0" smtClean="0"/>
              <a:t>PRANCHITA</a:t>
            </a:r>
            <a:endParaRPr lang="pt-BR" sz="3200" b="1" dirty="0"/>
          </a:p>
        </p:txBody>
      </p:sp>
      <p:sp>
        <p:nvSpPr>
          <p:cNvPr id="2" name="Retângulo 1"/>
          <p:cNvSpPr/>
          <p:nvPr/>
        </p:nvSpPr>
        <p:spPr>
          <a:xfrm>
            <a:off x="2146748" y="1412776"/>
            <a:ext cx="4594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/>
              <a:t>DESPESAS POR ÓRGÃO E UNIDADE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971600" y="1874520"/>
          <a:ext cx="6957986" cy="3627120"/>
        </p:xfrm>
        <a:graphic>
          <a:graphicData uri="http://schemas.openxmlformats.org/drawingml/2006/table">
            <a:tbl>
              <a:tblPr/>
              <a:tblGrid>
                <a:gridCol w="4254762"/>
                <a:gridCol w="1678926"/>
                <a:gridCol w="1024298"/>
              </a:tblGrid>
              <a:tr h="205806"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 dirty="0">
                          <a:latin typeface="Calibri"/>
                          <a:ea typeface="Times New Roman"/>
                          <a:cs typeface="Times New Roman"/>
                        </a:rPr>
                        <a:t>DESPESA POR ÓRGÃO/UNIDADE</a:t>
                      </a: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ORÇADA (R$)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%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0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LEGISLATIVO MUNICIPAL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1.200.000,00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4,88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0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400" dirty="0">
                          <a:latin typeface="Calibri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Legislativo </a:t>
                      </a:r>
                      <a:r>
                        <a:rPr lang="pt-BR" sz="1400" dirty="0">
                          <a:latin typeface="Calibri"/>
                          <a:ea typeface="Times New Roman"/>
                          <a:cs typeface="Times New Roman"/>
                        </a:rPr>
                        <a:t>Municipal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1.200.000,00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4,88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0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endParaRPr lang="pt-B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endParaRPr lang="pt-B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0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400" b="1" dirty="0">
                          <a:latin typeface="Calibri"/>
                          <a:ea typeface="Times New Roman"/>
                          <a:cs typeface="Times New Roman"/>
                        </a:rPr>
                        <a:t>GOVERNO MUNICIPAL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552.080,00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2,25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0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400" dirty="0">
                          <a:latin typeface="Calibri"/>
                          <a:ea typeface="Times New Roman"/>
                          <a:cs typeface="Times New Roman"/>
                        </a:rPr>
                        <a:t> - </a:t>
                      </a: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Secretaria Executiva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552.080,00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2,25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0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endParaRPr lang="pt-BR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endParaRPr lang="pt-B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0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400" b="1" dirty="0">
                          <a:latin typeface="Calibri"/>
                          <a:ea typeface="Times New Roman"/>
                          <a:cs typeface="Times New Roman"/>
                        </a:rPr>
                        <a:t>SECRETARIA DE </a:t>
                      </a: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FINANÇAS</a:t>
                      </a:r>
                      <a:r>
                        <a:rPr lang="pt-BR" sz="14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E CONTROLE INTERNO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1.457.900,00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5,93</a:t>
                      </a:r>
                      <a:endParaRPr lang="pt-BR" sz="1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0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400" dirty="0">
                          <a:latin typeface="Calibri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Secretaria</a:t>
                      </a:r>
                      <a:r>
                        <a:rPr lang="pt-BR" sz="14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de Finanças e Controle Interno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430.000,00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1,75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0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400" dirty="0">
                          <a:latin typeface="Calibri"/>
                          <a:ea typeface="Times New Roman"/>
                          <a:cs typeface="Times New Roman"/>
                        </a:rPr>
                        <a:t>- Departamento de </a:t>
                      </a: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Tributação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205.000,00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0,83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0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- Departamento de Contabilidade</a:t>
                      </a:r>
                      <a:endParaRPr lang="pt-B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222.600,00</a:t>
                      </a:r>
                      <a:endParaRPr lang="pt-B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0,91</a:t>
                      </a:r>
                      <a:endParaRPr lang="pt-B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0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400" b="0" dirty="0" smtClean="0"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pt-BR" sz="1400" b="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Encargos Especiais</a:t>
                      </a:r>
                      <a:endParaRPr lang="pt-BR" sz="14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0" dirty="0" smtClean="0">
                          <a:latin typeface="Calibri"/>
                          <a:ea typeface="Times New Roman"/>
                          <a:cs typeface="Times New Roman"/>
                        </a:rPr>
                        <a:t>600.300,00</a:t>
                      </a:r>
                      <a:endParaRPr lang="pt-BR" sz="14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2,44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0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0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400" b="1" dirty="0">
                          <a:latin typeface="Calibri"/>
                          <a:ea typeface="Times New Roman"/>
                          <a:cs typeface="Times New Roman"/>
                        </a:rPr>
                        <a:t>SECRETARIA DE SAÚDE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5.457.447,56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22,22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0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400">
                          <a:latin typeface="Calibri"/>
                          <a:ea typeface="Times New Roman"/>
                          <a:cs typeface="Times New Roman"/>
                        </a:rPr>
                        <a:t>- Fundo Municipal de Saúde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5.457.447,56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22,22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0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580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180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ítulo 1"/>
          <p:cNvSpPr txBox="1">
            <a:spLocks/>
          </p:cNvSpPr>
          <p:nvPr/>
        </p:nvSpPr>
        <p:spPr bwMode="auto">
          <a:xfrm>
            <a:off x="2051050" y="260350"/>
            <a:ext cx="54721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3200" b="1" dirty="0"/>
              <a:t>MUNICÍPIO DE </a:t>
            </a:r>
            <a:r>
              <a:rPr lang="pt-BR" sz="3200" b="1" dirty="0" smtClean="0"/>
              <a:t>PRANCHITA</a:t>
            </a:r>
            <a:endParaRPr lang="pt-BR" sz="3200" b="1" dirty="0"/>
          </a:p>
        </p:txBody>
      </p:sp>
      <p:sp>
        <p:nvSpPr>
          <p:cNvPr id="2" name="Retângulo 1"/>
          <p:cNvSpPr/>
          <p:nvPr/>
        </p:nvSpPr>
        <p:spPr>
          <a:xfrm>
            <a:off x="2146748" y="1412776"/>
            <a:ext cx="4594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/>
              <a:t>DESPESAS POR ÓRGÃO E UNIDADE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755576" y="2514600"/>
          <a:ext cx="7704856" cy="2514600"/>
        </p:xfrm>
        <a:graphic>
          <a:graphicData uri="http://schemas.openxmlformats.org/drawingml/2006/table">
            <a:tbl>
              <a:tblPr/>
              <a:tblGrid>
                <a:gridCol w="4693396"/>
                <a:gridCol w="1852011"/>
                <a:gridCol w="1159449"/>
              </a:tblGrid>
              <a:tr h="221054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500" b="1" dirty="0">
                          <a:latin typeface="Calibri"/>
                          <a:ea typeface="Times New Roman"/>
                          <a:cs typeface="Times New Roman"/>
                        </a:rPr>
                        <a:t>SECRETARIA DE EDUCAÇÃO, CULTURA E ESPORTE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6.466.891,19</a:t>
                      </a:r>
                      <a:endParaRPr lang="pt-BR" sz="1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26,32</a:t>
                      </a:r>
                      <a:endParaRPr lang="pt-BR" sz="1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054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500" dirty="0">
                          <a:latin typeface="Calibri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Secretaria</a:t>
                      </a:r>
                      <a:r>
                        <a:rPr lang="pt-BR" sz="15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de Administração da Educação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6.175.191,19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25,14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054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- Departamento de Cultura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129.800,00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0,66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054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500">
                          <a:latin typeface="Calibri"/>
                          <a:ea typeface="Times New Roman"/>
                          <a:cs typeface="Times New Roman"/>
                        </a:rPr>
                        <a:t>- Departamento de Esportes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161.900,00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0,66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054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endParaRPr lang="pt-BR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endParaRPr lang="pt-BR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054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500" b="1" dirty="0">
                          <a:latin typeface="Calibri"/>
                          <a:ea typeface="Times New Roman"/>
                          <a:cs typeface="Times New Roman"/>
                        </a:rPr>
                        <a:t>SECRETARIA DE OBRAS, </a:t>
                      </a: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TRANSPORTE E URBANISMO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4.244.681,25</a:t>
                      </a:r>
                      <a:endParaRPr lang="pt-BR" sz="1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17,28</a:t>
                      </a:r>
                      <a:endParaRPr lang="pt-BR" sz="1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054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500" dirty="0">
                          <a:latin typeface="Calibri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Secretária</a:t>
                      </a:r>
                      <a:r>
                        <a:rPr lang="pt-BR" sz="15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de Obras Transporte e Urbanismo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3.789.117,95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15,42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054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- Departamento de Obras e Desenvolvimento Urbano</a:t>
                      </a:r>
                      <a:endParaRPr lang="pt-BR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455.563,30</a:t>
                      </a:r>
                      <a:endParaRPr lang="pt-BR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1,85</a:t>
                      </a:r>
                      <a:endParaRPr lang="pt-BR" sz="1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054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054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500" b="1" dirty="0">
                          <a:latin typeface="Calibri"/>
                          <a:ea typeface="Times New Roman"/>
                          <a:cs typeface="Times New Roman"/>
                        </a:rPr>
                        <a:t>SECRETARIA </a:t>
                      </a: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AGRICULTURA</a:t>
                      </a:r>
                      <a:r>
                        <a:rPr lang="pt-BR" sz="15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E DESEN. MUNICIPAL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308.800,00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1,26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054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500" dirty="0">
                          <a:latin typeface="Calibri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Departamento</a:t>
                      </a:r>
                      <a:r>
                        <a:rPr lang="pt-BR" sz="15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de Agricultura e Desen. Municipal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308.800,00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1,26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559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ítulo 1"/>
          <p:cNvSpPr txBox="1">
            <a:spLocks/>
          </p:cNvSpPr>
          <p:nvPr/>
        </p:nvSpPr>
        <p:spPr bwMode="auto">
          <a:xfrm>
            <a:off x="2051050" y="260350"/>
            <a:ext cx="54721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3200" b="1" dirty="0"/>
              <a:t>MUNICÍPIO DE </a:t>
            </a:r>
            <a:r>
              <a:rPr lang="pt-BR" sz="3200" b="1" dirty="0" smtClean="0"/>
              <a:t>PRANCHITA</a:t>
            </a:r>
            <a:endParaRPr lang="pt-BR" sz="3200" b="1" dirty="0"/>
          </a:p>
        </p:txBody>
      </p:sp>
      <p:sp>
        <p:nvSpPr>
          <p:cNvPr id="2" name="Retângulo 1"/>
          <p:cNvSpPr/>
          <p:nvPr/>
        </p:nvSpPr>
        <p:spPr>
          <a:xfrm>
            <a:off x="2146748" y="1412776"/>
            <a:ext cx="4594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/>
              <a:t>DESPESAS POR ÓRGÃO E UNIDADE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755577" y="2564904"/>
          <a:ext cx="7560840" cy="1883648"/>
        </p:xfrm>
        <a:graphic>
          <a:graphicData uri="http://schemas.openxmlformats.org/drawingml/2006/table">
            <a:tbl>
              <a:tblPr/>
              <a:tblGrid>
                <a:gridCol w="4605669"/>
                <a:gridCol w="1817394"/>
                <a:gridCol w="1137777"/>
              </a:tblGrid>
              <a:tr h="23545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500" b="1" dirty="0">
                          <a:latin typeface="Calibri"/>
                          <a:ea typeface="Times New Roman"/>
                          <a:cs typeface="Times New Roman"/>
                        </a:rPr>
                        <a:t>SECRETARIA DE </a:t>
                      </a: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PROMOÇÃO</a:t>
                      </a:r>
                      <a:r>
                        <a:rPr lang="pt-BR" sz="1500" b="1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E ASSINTÊNCIA SOCIAL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1.269.300,00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5,17</a:t>
                      </a:r>
                      <a:endParaRPr lang="pt-BR" sz="15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5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500" dirty="0">
                          <a:latin typeface="Calibri"/>
                          <a:ea typeface="Times New Roman"/>
                          <a:cs typeface="Times New Roman"/>
                        </a:rPr>
                        <a:t>- Fundo </a:t>
                      </a: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de </a:t>
                      </a:r>
                      <a:r>
                        <a:rPr lang="pt-BR" sz="1500" dirty="0">
                          <a:latin typeface="Calibri"/>
                          <a:ea typeface="Times New Roman"/>
                          <a:cs typeface="Times New Roman"/>
                        </a:rPr>
                        <a:t>Assistência Social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660.800,00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2,69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5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pt-BR" sz="1500" baseline="0" dirty="0" smtClean="0">
                          <a:latin typeface="Calibri"/>
                          <a:ea typeface="Times New Roman"/>
                          <a:cs typeface="Times New Roman"/>
                        </a:rPr>
                        <a:t> Secretaria de Promoção Social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Calibri"/>
                          <a:ea typeface="Times New Roman"/>
                          <a:cs typeface="Times New Roman"/>
                        </a:rPr>
                        <a:t>608.500,00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2,48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5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5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RESERVA DE CONTINGÊNCIA</a:t>
                      </a:r>
                      <a:endParaRPr lang="pt-BR" sz="15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400.000,00</a:t>
                      </a:r>
                      <a:endParaRPr lang="pt-BR" sz="15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1,63</a:t>
                      </a:r>
                      <a:endParaRPr lang="pt-BR" sz="15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5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Reserva de Contingência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400.000,00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dirty="0" smtClean="0">
                          <a:latin typeface="Times New Roman"/>
                          <a:ea typeface="Times New Roman"/>
                          <a:cs typeface="Times New Roman"/>
                        </a:rPr>
                        <a:t>1,63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5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456">
                <a:tc>
                  <a:txBody>
                    <a:bodyPr/>
                    <a:lstStyle/>
                    <a:p>
                      <a:pPr marR="45085" algn="just">
                        <a:spcAft>
                          <a:spcPts val="0"/>
                        </a:spcAft>
                        <a:tabLst>
                          <a:tab pos="2095500" algn="l"/>
                        </a:tabLst>
                      </a:pPr>
                      <a:r>
                        <a:rPr lang="pt-BR" sz="1500" b="1">
                          <a:latin typeface="Calibri"/>
                          <a:ea typeface="Times New Roman"/>
                          <a:cs typeface="Times New Roman"/>
                        </a:rPr>
                        <a:t>TOTAL DESPESA ORÇADA</a:t>
                      </a:r>
                      <a:endParaRPr lang="pt-BR" sz="15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500" b="1" dirty="0" smtClean="0">
                          <a:latin typeface="Calibri"/>
                          <a:ea typeface="Times New Roman"/>
                          <a:cs typeface="Times New Roman"/>
                        </a:rPr>
                        <a:t>24.566.000,00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5720" algn="r">
                        <a:spcAft>
                          <a:spcPts val="0"/>
                        </a:spcAft>
                      </a:pPr>
                      <a:r>
                        <a:rPr lang="pt-BR" sz="1500" b="1" dirty="0">
                          <a:latin typeface="Calibri"/>
                          <a:ea typeface="Times New Roman"/>
                          <a:cs typeface="Times New Roman"/>
                        </a:rPr>
                        <a:t>100,00%</a:t>
                      </a:r>
                      <a:endParaRPr lang="pt-BR" sz="15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721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ítulo 1"/>
          <p:cNvSpPr txBox="1">
            <a:spLocks/>
          </p:cNvSpPr>
          <p:nvPr/>
        </p:nvSpPr>
        <p:spPr bwMode="auto">
          <a:xfrm>
            <a:off x="2051050" y="260350"/>
            <a:ext cx="54721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3200" b="1" dirty="0"/>
              <a:t>MUNICÍPIO DE </a:t>
            </a:r>
            <a:r>
              <a:rPr lang="pt-BR" sz="3200" b="1" dirty="0" smtClean="0"/>
              <a:t>PRANCHITA</a:t>
            </a:r>
            <a:endParaRPr lang="pt-BR" sz="32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1403647" y="1340768"/>
            <a:ext cx="65010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/>
              <a:t>MANUTENÇÃO E DESENVOLVIMENTO DO ENSINO</a:t>
            </a:r>
          </a:p>
          <a:p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971600" y="2057400"/>
          <a:ext cx="7056784" cy="3200400"/>
        </p:xfrm>
        <a:graphic>
          <a:graphicData uri="http://schemas.openxmlformats.org/drawingml/2006/table">
            <a:tbl>
              <a:tblPr/>
              <a:tblGrid>
                <a:gridCol w="4869814"/>
                <a:gridCol w="2186970"/>
              </a:tblGrid>
              <a:tr h="197052">
                <a:tc>
                  <a:txBody>
                    <a:bodyPr/>
                    <a:lstStyle/>
                    <a:p>
                      <a:pPr marR="119380" algn="ctr"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Calibri"/>
                          <a:ea typeface="Times New Roman"/>
                          <a:cs typeface="Times New Roman"/>
                        </a:rPr>
                        <a:t>ESPECIFICAÇÃO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PREVISÃO (R$)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52">
                <a:tc>
                  <a:txBody>
                    <a:bodyPr/>
                    <a:lstStyle/>
                    <a:p>
                      <a:pPr marR="119380" algn="l">
                        <a:spcAft>
                          <a:spcPts val="0"/>
                        </a:spcAft>
                        <a:tabLst>
                          <a:tab pos="1005840" algn="l"/>
                          <a:tab pos="1005840" algn="l"/>
                          <a:tab pos="459105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Receita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9380" algn="r">
                        <a:spcAft>
                          <a:spcPts val="0"/>
                        </a:spcAft>
                      </a:pPr>
                      <a:endParaRPr lang="pt-B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52">
                <a:tc>
                  <a:txBody>
                    <a:bodyPr/>
                    <a:lstStyle/>
                    <a:p>
                      <a:pPr marR="20955" algn="l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Receita de Impostos (Próprias e Transferidas)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20.073.242,01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4591050" algn="l"/>
                        </a:tabLst>
                      </a:pPr>
                      <a:r>
                        <a:rPr lang="pt-BR" sz="1400">
                          <a:latin typeface="Calibri"/>
                          <a:ea typeface="Times New Roman"/>
                          <a:cs typeface="Times New Roman"/>
                        </a:rPr>
                        <a:t>Valor correspondente a 25% 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5.018.310,50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>
                          <a:latin typeface="Calibri"/>
                          <a:ea typeface="Times New Roman"/>
                          <a:cs typeface="Times New Roman"/>
                        </a:rPr>
                        <a:t>(+) Ganho do FUNDEB 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400" dirty="0">
                          <a:latin typeface="Calibri"/>
                          <a:ea typeface="Times New Roman"/>
                          <a:cs typeface="Times New Roman"/>
                        </a:rPr>
                        <a:t>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Soma da Receita ( = 25%) 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5.018.310,50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52">
                <a:tc>
                  <a:txBody>
                    <a:bodyPr/>
                    <a:lstStyle/>
                    <a:p>
                      <a:pPr marR="119380">
                        <a:spcAft>
                          <a:spcPts val="0"/>
                        </a:spcAft>
                        <a:tabLst>
                          <a:tab pos="459105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Despesa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endParaRPr lang="pt-BR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Fonte – FUNDEB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2.678.000,00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Fonte – 5% de Transferências de Impostos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903.639,62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Fonte – 25% Demais Impostos 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561.286,04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 dirty="0">
                          <a:latin typeface="Calibri"/>
                          <a:ea typeface="Times New Roman"/>
                          <a:cs typeface="Times New Roman"/>
                        </a:rPr>
                        <a:t>Fonte - Livres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Calibri"/>
                          <a:ea typeface="Times New Roman"/>
                          <a:cs typeface="Times New Roman"/>
                        </a:rPr>
                        <a:t>1.530.653,11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 dirty="0">
                          <a:latin typeface="Calibri"/>
                          <a:ea typeface="Times New Roman"/>
                          <a:cs typeface="Times New Roman"/>
                        </a:rPr>
                        <a:t>Total Despesa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5.673.578,77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5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1005840" algn="l"/>
                        </a:tabLst>
                      </a:pPr>
                      <a:r>
                        <a:rPr lang="pt-BR" sz="1400" b="1" dirty="0">
                          <a:latin typeface="Calibri"/>
                          <a:ea typeface="Times New Roman"/>
                          <a:cs typeface="Times New Roman"/>
                        </a:rPr>
                        <a:t>Perda Estimada do FUNDEB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1.022.420,00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 dirty="0">
                          <a:latin typeface="Calibri"/>
                          <a:ea typeface="Times New Roman"/>
                          <a:cs typeface="Times New Roman"/>
                        </a:rPr>
                        <a:t>Despesa vinculada ao MDE 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6.695.998,77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0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>
                          <a:latin typeface="Calibri"/>
                          <a:ea typeface="Times New Roman"/>
                          <a:cs typeface="Times New Roman"/>
                        </a:rPr>
                        <a:t>Percentual Estimado .............................................</a:t>
                      </a:r>
                      <a:endParaRPr lang="pt-BR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 algn="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Calibri"/>
                          <a:ea typeface="Times New Roman"/>
                          <a:cs typeface="Times New Roman"/>
                        </a:rPr>
                        <a:t>33,35%</a:t>
                      </a:r>
                      <a:endParaRPr lang="pt-BR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429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880</Words>
  <Application>Microsoft Office PowerPoint</Application>
  <PresentationFormat>Apresentação na tela (4:3)</PresentationFormat>
  <Paragraphs>369</Paragraphs>
  <Slides>16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FUNDAÇÃO HOSPITALAR DA FRONTEIRA </vt:lpstr>
      <vt:lpstr>MUNICIPIO DE PRANCHITA</vt:lpstr>
    </vt:vector>
  </TitlesOfParts>
  <Company>Microtec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Microtec</dc:creator>
  <cp:lastModifiedBy>mayara dalla libera</cp:lastModifiedBy>
  <cp:revision>45</cp:revision>
  <dcterms:created xsi:type="dcterms:W3CDTF">2020-08-19T11:45:28Z</dcterms:created>
  <dcterms:modified xsi:type="dcterms:W3CDTF">2020-09-28T19:30:42Z</dcterms:modified>
</cp:coreProperties>
</file>